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3.xml" ContentType="application/vnd.openxmlformats-officedocument.themeOverride+xml"/>
  <Override PartName="/ppt/drawings/drawing6.xml" ContentType="application/vnd.openxmlformats-officedocument.drawingml.chartshapes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7.xml" ContentType="application/vnd.openxmlformats-officedocument.drawingml.chartshape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4.xml" ContentType="application/vnd.openxmlformats-officedocument.themeOverride+xml"/>
  <Override PartName="/ppt/drawings/drawing8.xml" ContentType="application/vnd.openxmlformats-officedocument.drawingml.chartshapes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drawings/drawing9.xml" ContentType="application/vnd.openxmlformats-officedocument.drawingml.chartshapes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drawings/drawing10.xml" ContentType="application/vnd.openxmlformats-officedocument.drawingml.chartshapes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drawings/drawing11.xml" ContentType="application/vnd.openxmlformats-officedocument.drawingml.chartshapes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drawings/drawing12.xml" ContentType="application/vnd.openxmlformats-officedocument.drawingml.chartshapes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drawings/drawing13.xml" ContentType="application/vnd.openxmlformats-officedocument.drawingml.chartshapes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drawings/drawing14.xml" ContentType="application/vnd.openxmlformats-officedocument.drawingml.chartshapes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drawings/drawing15.xml" ContentType="application/vnd.openxmlformats-officedocument.drawingml.chartshapes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drawings/drawing16.xml" ContentType="application/vnd.openxmlformats-officedocument.drawingml.chartshapes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drawings/drawing17.xml" ContentType="application/vnd.openxmlformats-officedocument.drawingml.chartshapes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drawings/drawing18.xml" ContentType="application/vnd.openxmlformats-officedocument.drawingml.chartshapes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drawings/drawing19.xml" ContentType="application/vnd.openxmlformats-officedocument.drawingml.chartshapes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drawings/drawing20.xml" ContentType="application/vnd.openxmlformats-officedocument.drawingml.chartshapes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drawings/drawing2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29"/>
  </p:notesMasterIdLst>
  <p:handoutMasterIdLst>
    <p:handoutMasterId r:id="rId30"/>
  </p:handoutMasterIdLst>
  <p:sldIdLst>
    <p:sldId id="256" r:id="rId6"/>
    <p:sldId id="260" r:id="rId7"/>
    <p:sldId id="274" r:id="rId8"/>
    <p:sldId id="275" r:id="rId9"/>
    <p:sldId id="278" r:id="rId10"/>
    <p:sldId id="261" r:id="rId11"/>
    <p:sldId id="280" r:id="rId12"/>
    <p:sldId id="276" r:id="rId13"/>
    <p:sldId id="286" r:id="rId14"/>
    <p:sldId id="281" r:id="rId15"/>
    <p:sldId id="283" r:id="rId16"/>
    <p:sldId id="284" r:id="rId17"/>
    <p:sldId id="285" r:id="rId18"/>
    <p:sldId id="287" r:id="rId19"/>
    <p:sldId id="288" r:id="rId20"/>
    <p:sldId id="282" r:id="rId21"/>
    <p:sldId id="289" r:id="rId22"/>
    <p:sldId id="290" r:id="rId23"/>
    <p:sldId id="291" r:id="rId24"/>
    <p:sldId id="292" r:id="rId25"/>
    <p:sldId id="293" r:id="rId26"/>
    <p:sldId id="294" r:id="rId27"/>
    <p:sldId id="277" r:id="rId2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156635"/>
    <a:srgbClr val="762123"/>
    <a:srgbClr val="EC821C"/>
    <a:srgbClr val="CBF5DC"/>
    <a:srgbClr val="93E9B6"/>
    <a:srgbClr val="F6C798"/>
    <a:srgbClr val="E49C9E"/>
    <a:srgbClr val="156834"/>
    <a:srgbClr val="DA78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3381" autoAdjust="0"/>
  </p:normalViewPr>
  <p:slideViewPr>
    <p:cSldViewPr>
      <p:cViewPr varScale="1">
        <p:scale>
          <a:sx n="116" d="100"/>
          <a:sy n="116" d="100"/>
        </p:scale>
        <p:origin x="2080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chartUserShapes" Target="../drawings/drawing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chartUserShapes" Target="../drawings/drawing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chartUserShapes" Target="../drawings/drawing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chartUserShapes" Target="../drawings/drawing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https://cgiar-my.sharepoint.com/personal/z_adimassu_cgiar_org/Documents/2019/projects/AR/data/economics%20data/Sensetivity%20Changes%20NPV%20%20IRR.xlsx" TargetMode="External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chartUserShapes" Target="../drawings/drawing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https://cgiar-my.sharepoint.com/personal/z_adimassu_cgiar_org/Documents/2019/projects/AR/data/economics%20data/Sensetivity%20Changes%20NPV%20%20IRR.xlsx" TargetMode="Externa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chartUserShapes" Target="../drawings/drawing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https://cgiar-my.sharepoint.com/personal/z_adimassu_cgiar_org/Documents/2019/projects/AR/data/economics%20data/Sensetivity%20Changes%20NPV%20%20IRR.xlsx" TargetMode="External"/><Relationship Id="rId2" Type="http://schemas.microsoft.com/office/2011/relationships/chartColorStyle" Target="colors16.xml"/><Relationship Id="rId1" Type="http://schemas.microsoft.com/office/2011/relationships/chartStyle" Target="style16.xml"/><Relationship Id="rId4" Type="http://schemas.openxmlformats.org/officeDocument/2006/relationships/chartUserShapes" Target="../drawings/drawing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https://cgiar-my.sharepoint.com/personal/z_adimassu_cgiar_org/Documents/2019/projects/AR/data/economics%20data/Sensetivity%20Changes%20NPV%20%20IRR.xlsx" TargetMode="External"/><Relationship Id="rId2" Type="http://schemas.microsoft.com/office/2011/relationships/chartColorStyle" Target="colors17.xml"/><Relationship Id="rId1" Type="http://schemas.microsoft.com/office/2011/relationships/chartStyle" Target="style17.xml"/><Relationship Id="rId4" Type="http://schemas.openxmlformats.org/officeDocument/2006/relationships/chartUserShapes" Target="../drawings/drawing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https://cgiar-my.sharepoint.com/personal/z_adimassu_cgiar_org/Documents/2019/projects/AR/data/economics%20data/Sensetivity%20Changes%20NPV%20%20IRR.xlsx" TargetMode="External"/><Relationship Id="rId2" Type="http://schemas.microsoft.com/office/2011/relationships/chartColorStyle" Target="colors18.xml"/><Relationship Id="rId1" Type="http://schemas.microsoft.com/office/2011/relationships/chartStyle" Target="style18.xml"/><Relationship Id="rId4" Type="http://schemas.openxmlformats.org/officeDocument/2006/relationships/chartUserShapes" Target="../drawings/drawing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https://cgiar-my.sharepoint.com/personal/z_adimassu_cgiar_org/Documents/2019/projects/AR/data/economics%20data/Sensetivity%20Changes%20NPV%20%20IRR.xlsx" TargetMode="External"/><Relationship Id="rId2" Type="http://schemas.microsoft.com/office/2011/relationships/chartColorStyle" Target="colors19.xml"/><Relationship Id="rId1" Type="http://schemas.microsoft.com/office/2011/relationships/chartStyle" Target="style19.xml"/><Relationship Id="rId4" Type="http://schemas.openxmlformats.org/officeDocument/2006/relationships/chartUserShapes" Target="../drawings/drawing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2.xml"/><Relationship Id="rId4" Type="http://schemas.openxmlformats.org/officeDocument/2006/relationships/oleObject" Target="../embeddings/oleObject1.bin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https://cgiar-my.sharepoint.com/personal/z_adimassu_cgiar_org/Documents/2019/projects/AR/data/economics%20data/Sensetivity%20Changes%20NPV%20%20IRR.xlsx" TargetMode="External"/><Relationship Id="rId2" Type="http://schemas.microsoft.com/office/2011/relationships/chartColorStyle" Target="colors20.xml"/><Relationship Id="rId1" Type="http://schemas.microsoft.com/office/2011/relationships/chartStyle" Target="style20.xml"/><Relationship Id="rId4" Type="http://schemas.openxmlformats.org/officeDocument/2006/relationships/chartUserShapes" Target="../drawings/drawing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https://cgiar-my.sharepoint.com/personal/z_adimassu_cgiar_org/Documents/2019/projects/AR/data/economics%20data/Sensetivity%20Changes%20NPV%20%20IRR.xlsx" TargetMode="External"/><Relationship Id="rId2" Type="http://schemas.microsoft.com/office/2011/relationships/chartColorStyle" Target="colors21.xml"/><Relationship Id="rId1" Type="http://schemas.microsoft.com/office/2011/relationships/chartStyle" Target="style21.xml"/><Relationship Id="rId4" Type="http://schemas.openxmlformats.org/officeDocument/2006/relationships/chartUserShapes" Target="../drawings/drawing2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cgiar-my.sharepoint.com/personal/z_adimassu_cgiar_org/Documents/2019/projects/AR/data/experiment/data%20analysis%202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6.xml"/><Relationship Id="rId1" Type="http://schemas.microsoft.com/office/2011/relationships/chartStyle" Target="style6.xml"/><Relationship Id="rId5" Type="http://schemas.openxmlformats.org/officeDocument/2006/relationships/chartUserShapes" Target="../drawings/drawing6.xml"/><Relationship Id="rId4" Type="http://schemas.openxmlformats.org/officeDocument/2006/relationships/package" Target="../embeddings/Microsoft_Excel_Worksheet3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8.xml"/><Relationship Id="rId1" Type="http://schemas.microsoft.com/office/2011/relationships/chartStyle" Target="style8.xml"/><Relationship Id="rId5" Type="http://schemas.openxmlformats.org/officeDocument/2006/relationships/chartUserShapes" Target="../drawings/drawing8.xml"/><Relationship Id="rId4" Type="http://schemas.openxmlformats.org/officeDocument/2006/relationships/package" Target="../embeddings/Microsoft_Excel_Worksheet5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cgiar-my.sharepoint.com/personal/z_adimassu_cgiar_org/Documents/2019/projects/AR/data/experiment/data%20analysis%202.xlsx" TargetMode="Externa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chartUserShapes" Target="../drawings/drawing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985223158580585"/>
          <c:y val="7.7490313479589026E-2"/>
          <c:w val="0.84022462817147869"/>
          <c:h val="0.7146471139478124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'Data To Fred'!$X$16</c:f>
              <c:strCache>
                <c:ptCount val="1"/>
                <c:pt idx="0">
                  <c:v>FP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'Data To Fred'!$W$17:$W$21</c:f>
              <c:strCache>
                <c:ptCount val="5"/>
                <c:pt idx="0">
                  <c:v>Initial</c:v>
                </c:pt>
                <c:pt idx="1">
                  <c:v>Development</c:v>
                </c:pt>
                <c:pt idx="2">
                  <c:v>Mid</c:v>
                </c:pt>
                <c:pt idx="3">
                  <c:v>Late </c:v>
                </c:pt>
                <c:pt idx="4">
                  <c:v>Full period</c:v>
                </c:pt>
              </c:strCache>
            </c:strRef>
          </c:cat>
          <c:val>
            <c:numRef>
              <c:f>'Data To Fred'!$X$17:$X$21</c:f>
              <c:numCache>
                <c:formatCode>General</c:formatCode>
                <c:ptCount val="5"/>
                <c:pt idx="0">
                  <c:v>154</c:v>
                </c:pt>
                <c:pt idx="1">
                  <c:v>212</c:v>
                </c:pt>
                <c:pt idx="2">
                  <c:v>295</c:v>
                </c:pt>
                <c:pt idx="3">
                  <c:v>149</c:v>
                </c:pt>
                <c:pt idx="4">
                  <c:v>810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F6-4E4E-AB0B-CEF9D623CDA7}"/>
            </c:ext>
          </c:extLst>
        </c:ser>
        <c:ser>
          <c:idx val="1"/>
          <c:order val="1"/>
          <c:tx>
            <c:strRef>
              <c:f>'Data To Fred'!$Y$16</c:f>
              <c:strCache>
                <c:ptCount val="1"/>
                <c:pt idx="0">
                  <c:v>CWR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'Data To Fred'!$W$17:$W$21</c:f>
              <c:strCache>
                <c:ptCount val="5"/>
                <c:pt idx="0">
                  <c:v>Initial</c:v>
                </c:pt>
                <c:pt idx="1">
                  <c:v>Development</c:v>
                </c:pt>
                <c:pt idx="2">
                  <c:v>Mid</c:v>
                </c:pt>
                <c:pt idx="3">
                  <c:v>Late </c:v>
                </c:pt>
                <c:pt idx="4">
                  <c:v>Full period</c:v>
                </c:pt>
              </c:strCache>
            </c:strRef>
          </c:cat>
          <c:val>
            <c:numRef>
              <c:f>'Data To Fred'!$Y$17:$Y$21</c:f>
              <c:numCache>
                <c:formatCode>General</c:formatCode>
                <c:ptCount val="5"/>
                <c:pt idx="0">
                  <c:v>154</c:v>
                </c:pt>
                <c:pt idx="1">
                  <c:v>202</c:v>
                </c:pt>
                <c:pt idx="2">
                  <c:v>268</c:v>
                </c:pt>
                <c:pt idx="3">
                  <c:v>123</c:v>
                </c:pt>
                <c:pt idx="4">
                  <c:v>747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DF6-4E4E-AB0B-CEF9D623CDA7}"/>
            </c:ext>
          </c:extLst>
        </c:ser>
        <c:ser>
          <c:idx val="2"/>
          <c:order val="2"/>
          <c:tx>
            <c:strRef>
              <c:f>'Data To Fred'!$Z$16</c:f>
              <c:strCache>
                <c:ptCount val="1"/>
                <c:pt idx="0">
                  <c:v>WFD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'Data To Fred'!$W$17:$W$21</c:f>
              <c:strCache>
                <c:ptCount val="5"/>
                <c:pt idx="0">
                  <c:v>Initial</c:v>
                </c:pt>
                <c:pt idx="1">
                  <c:v>Development</c:v>
                </c:pt>
                <c:pt idx="2">
                  <c:v>Mid</c:v>
                </c:pt>
                <c:pt idx="3">
                  <c:v>Late </c:v>
                </c:pt>
                <c:pt idx="4">
                  <c:v>Full period</c:v>
                </c:pt>
              </c:strCache>
            </c:strRef>
          </c:cat>
          <c:val>
            <c:numRef>
              <c:f>'Data To Fred'!$Z$17:$Z$21</c:f>
              <c:numCache>
                <c:formatCode>General</c:formatCode>
                <c:ptCount val="5"/>
                <c:pt idx="0">
                  <c:v>154</c:v>
                </c:pt>
                <c:pt idx="1">
                  <c:v>198</c:v>
                </c:pt>
                <c:pt idx="2">
                  <c:v>234</c:v>
                </c:pt>
                <c:pt idx="3">
                  <c:v>112</c:v>
                </c:pt>
                <c:pt idx="4">
                  <c:v>698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DF6-4E4E-AB0B-CEF9D623CD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96176248"/>
        <c:axId val="596190352"/>
      </c:barChart>
      <c:catAx>
        <c:axId val="59617624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Growth stage of pepper </a:t>
                </a:r>
              </a:p>
            </c:rich>
          </c:tx>
          <c:layout>
            <c:manualLayout>
              <c:xMode val="edge"/>
              <c:yMode val="edge"/>
              <c:x val="0.41897090988626423"/>
              <c:y val="0.925554826480023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95000"/>
                <a:lumOff val="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6190352"/>
        <c:crosses val="autoZero"/>
        <c:auto val="1"/>
        <c:lblAlgn val="ctr"/>
        <c:lblOffset val="100"/>
        <c:noMultiLvlLbl val="0"/>
      </c:catAx>
      <c:valAx>
        <c:axId val="59619035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Cummulative irrigation depth, mm</a:t>
                </a:r>
              </a:p>
            </c:rich>
          </c:tx>
          <c:layout>
            <c:manualLayout>
              <c:xMode val="edge"/>
              <c:yMode val="edge"/>
              <c:x val="0"/>
              <c:y val="0.1578240740740740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95000"/>
                <a:lumOff val="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6176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4642804024496937"/>
          <c:y val="0.27372630504520262"/>
          <c:w val="0.33169214503924715"/>
          <c:h val="7.329041524532561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n-US"/>
    </a:p>
  </c:txPr>
  <c:externalData r:id="rId4">
    <c:autoUpdate val="0"/>
  </c:externalData>
  <c:userShapes r:id="rId5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0" i="0" u="none" strike="noStrike" kern="1200" spc="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Year 2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0" i="0" u="none" strike="noStrike" kern="1200" spc="0" baseline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5066426071741032"/>
          <c:y val="2.5428331875182269E-2"/>
          <c:w val="0.81878018372703398"/>
          <c:h val="0.7930982064741907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WUEgraphs!$I$37:$N$37</c:f>
                <c:numCache>
                  <c:formatCode>General</c:formatCode>
                  <c:ptCount val="6"/>
                  <c:pt idx="0">
                    <c:v>4.1099999999999998E-2</c:v>
                  </c:pt>
                  <c:pt idx="1">
                    <c:v>5.1139999999999998E-2</c:v>
                  </c:pt>
                  <c:pt idx="2">
                    <c:v>0.11629</c:v>
                  </c:pt>
                  <c:pt idx="3">
                    <c:v>8.2460000000000006E-2</c:v>
                  </c:pt>
                  <c:pt idx="4">
                    <c:v>0.10624</c:v>
                  </c:pt>
                  <c:pt idx="5">
                    <c:v>0.12076000000000001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WUEgraphs!$I$35:$N$35</c:f>
              <c:strCache>
                <c:ptCount val="6"/>
                <c:pt idx="0">
                  <c:v>F1</c:v>
                </c:pt>
                <c:pt idx="1">
                  <c:v>F2</c:v>
                </c:pt>
                <c:pt idx="2">
                  <c:v>F3</c:v>
                </c:pt>
                <c:pt idx="3">
                  <c:v>F4</c:v>
                </c:pt>
                <c:pt idx="4">
                  <c:v>F5</c:v>
                </c:pt>
                <c:pt idx="5">
                  <c:v>F6</c:v>
                </c:pt>
              </c:strCache>
            </c:strRef>
          </c:cat>
          <c:val>
            <c:numRef>
              <c:f>WUEgraphs!$I$36:$N$36</c:f>
              <c:numCache>
                <c:formatCode>General</c:formatCode>
                <c:ptCount val="6"/>
                <c:pt idx="0">
                  <c:v>0.95599999999999996</c:v>
                </c:pt>
                <c:pt idx="1">
                  <c:v>0.88900000000000001</c:v>
                </c:pt>
                <c:pt idx="2">
                  <c:v>0.56599999999999995</c:v>
                </c:pt>
                <c:pt idx="3">
                  <c:v>0.46700000000000003</c:v>
                </c:pt>
                <c:pt idx="4">
                  <c:v>0.58899999999999997</c:v>
                </c:pt>
                <c:pt idx="5">
                  <c:v>0.68300000000000005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FD-4C4A-AE5B-202915A99F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59552568"/>
        <c:axId val="559553224"/>
      </c:barChart>
      <c:catAx>
        <c:axId val="55955256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Fertilizer treatments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9553224"/>
        <c:crosses val="autoZero"/>
        <c:auto val="1"/>
        <c:lblAlgn val="ctr"/>
        <c:lblOffset val="100"/>
        <c:noMultiLvlLbl val="0"/>
      </c:catAx>
      <c:valAx>
        <c:axId val="55955322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sz="1100" b="0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0" i="0" baseline="0" dirty="0">
                    <a:effectLst/>
                  </a:rPr>
                  <a:t>Water </a:t>
                </a:r>
                <a:r>
                  <a:rPr lang="en-US" sz="1100" b="1" i="0" baseline="0" dirty="0">
                    <a:effectLst/>
                  </a:rPr>
                  <a:t> productivity </a:t>
                </a:r>
                <a:r>
                  <a:rPr lang="en-US" sz="1100" b="0" i="0" baseline="0" dirty="0">
                    <a:effectLst/>
                  </a:rPr>
                  <a:t>(kg m</a:t>
                </a:r>
                <a:r>
                  <a:rPr lang="en-US" sz="1100" b="0" i="0" baseline="30000" dirty="0">
                    <a:effectLst/>
                  </a:rPr>
                  <a:t>-3</a:t>
                </a:r>
                <a:r>
                  <a:rPr lang="en-US" sz="1100" b="0" i="0" baseline="0" dirty="0">
                    <a:effectLst/>
                  </a:rPr>
                  <a:t>) </a:t>
                </a:r>
                <a:r>
                  <a:rPr lang="en-US" sz="1100" b="1" i="0" baseline="0" dirty="0">
                    <a:effectLst/>
                  </a:rPr>
                  <a:t>  </a:t>
                </a:r>
                <a:endParaRPr lang="en-US" sz="1100" dirty="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sz="1100" b="0" i="0" u="none" strike="noStrike" kern="1200" baseline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9552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100">
          <a:solidFill>
            <a:schemeClr val="tx1">
              <a:lumMod val="95000"/>
              <a:lumOff val="5000"/>
            </a:schemeClr>
          </a:solidFill>
        </a:defRPr>
      </a:pPr>
      <a:endParaRPr lang="en-US"/>
    </a:p>
  </c:txPr>
  <c:externalData r:id="rId3">
    <c:autoUpdate val="0"/>
  </c:externalData>
  <c:userShapes r:id="rId4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0" i="0" u="none" strike="noStrike" kern="1200" spc="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Year 2</a:t>
            </a:r>
          </a:p>
        </c:rich>
      </c:tx>
      <c:layout>
        <c:manualLayout>
          <c:xMode val="edge"/>
          <c:yMode val="edge"/>
          <c:x val="0.35522707321159325"/>
          <c:y val="6.154219802577078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0" i="0" u="none" strike="noStrike" kern="1200" spc="0" baseline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4547039705143242"/>
          <c:y val="3.1070170472244293E-2"/>
          <c:w val="0.72397413302060631"/>
          <c:h val="0.7453430696423188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WUEgraphs!$T$18:$T$20</c:f>
                <c:numCache>
                  <c:formatCode>General</c:formatCode>
                  <c:ptCount val="3"/>
                  <c:pt idx="0">
                    <c:v>7.5899999999999995E-2</c:v>
                  </c:pt>
                  <c:pt idx="1">
                    <c:v>7.4700000000000003E-2</c:v>
                  </c:pt>
                  <c:pt idx="2">
                    <c:v>7.5600000000000001E-2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WUEgraphs!$R$18:$R$20</c:f>
              <c:strCache>
                <c:ptCount val="3"/>
                <c:pt idx="0">
                  <c:v>CWR</c:v>
                </c:pt>
                <c:pt idx="1">
                  <c:v>FP</c:v>
                </c:pt>
                <c:pt idx="2">
                  <c:v>WFD</c:v>
                </c:pt>
              </c:strCache>
            </c:strRef>
          </c:cat>
          <c:val>
            <c:numRef>
              <c:f>WUEgraphs!$S$18:$S$20</c:f>
              <c:numCache>
                <c:formatCode>General</c:formatCode>
                <c:ptCount val="3"/>
                <c:pt idx="0">
                  <c:v>0.73499999999999999</c:v>
                </c:pt>
                <c:pt idx="1">
                  <c:v>0.7</c:v>
                </c:pt>
                <c:pt idx="2">
                  <c:v>0.69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33-4DDE-B86A-9BFFD72833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59505008"/>
        <c:axId val="559512224"/>
      </c:barChart>
      <c:catAx>
        <c:axId val="55950500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Irrigation regimes</a:t>
                </a:r>
              </a:p>
            </c:rich>
          </c:tx>
          <c:layout>
            <c:manualLayout>
              <c:xMode val="edge"/>
              <c:yMode val="edge"/>
              <c:x val="0.40907524059492567"/>
              <c:y val="0.9231598133566639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9512224"/>
        <c:crosses val="autoZero"/>
        <c:auto val="1"/>
        <c:lblAlgn val="ctr"/>
        <c:lblOffset val="100"/>
        <c:noMultiLvlLbl val="0"/>
      </c:catAx>
      <c:valAx>
        <c:axId val="559512224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100" b="0" i="0" u="none" strike="noStrike" kern="1200" baseline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0" i="0" baseline="0" dirty="0">
                    <a:effectLst/>
                  </a:rPr>
                  <a:t>Water </a:t>
                </a:r>
                <a:r>
                  <a:rPr lang="en-US" sz="1100" b="1" i="0" baseline="0" dirty="0">
                    <a:effectLst/>
                  </a:rPr>
                  <a:t> productivity </a:t>
                </a:r>
                <a:r>
                  <a:rPr lang="en-US" sz="1100" b="0" i="0" baseline="0" dirty="0">
                    <a:effectLst/>
                  </a:rPr>
                  <a:t>(kg m</a:t>
                </a:r>
                <a:r>
                  <a:rPr lang="en-US" sz="1100" b="0" i="0" baseline="30000" dirty="0">
                    <a:effectLst/>
                  </a:rPr>
                  <a:t>-3</a:t>
                </a:r>
                <a:r>
                  <a:rPr lang="en-US" sz="1100" b="0" i="0" baseline="0" dirty="0">
                    <a:effectLst/>
                  </a:rPr>
                  <a:t>) </a:t>
                </a:r>
                <a:r>
                  <a:rPr lang="en-US" sz="1100" b="1" i="0" baseline="0" dirty="0">
                    <a:effectLst/>
                  </a:rPr>
                  <a:t>  </a:t>
                </a:r>
                <a:endParaRPr lang="en-US" sz="1100" dirty="0">
                  <a:effectLst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solidFill>
                      <a:prstClr val="black">
                        <a:lumMod val="95000"/>
                        <a:lumOff val="5000"/>
                      </a:prstClr>
                    </a:solidFill>
                  </a:defRPr>
                </a:pPr>
                <a:endParaRPr lang="en-US" sz="11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00" b="0" i="0" u="none" strike="noStrike" kern="1200" baseline="0">
                  <a:solidFill>
                    <a:prstClr val="black">
                      <a:lumMod val="95000"/>
                      <a:lumOff val="5000"/>
                    </a:prst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95050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100">
          <a:solidFill>
            <a:schemeClr val="tx1">
              <a:lumMod val="95000"/>
              <a:lumOff val="5000"/>
            </a:schemeClr>
          </a:solidFill>
        </a:defRPr>
      </a:pPr>
      <a:endParaRPr lang="en-US"/>
    </a:p>
  </c:txPr>
  <c:externalData r:id="rId3">
    <c:autoUpdate val="0"/>
  </c:externalData>
  <c:userShapes r:id="rId4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p=0.891</a:t>
            </a:r>
          </a:p>
        </c:rich>
      </c:tx>
      <c:layout>
        <c:manualLayout>
          <c:xMode val="edge"/>
          <c:yMode val="edge"/>
          <c:x val="0.77358351025234484"/>
          <c:y val="0.1417830290010741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338554728440515"/>
          <c:y val="2.8850867325794803E-2"/>
          <c:w val="0.84593941382327209"/>
          <c:h val="0.721397193771831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WUEgraphs!$AK$5:$BB$5</c:f>
                <c:numCache>
                  <c:formatCode>General</c:formatCode>
                  <c:ptCount val="18"/>
                  <c:pt idx="0">
                    <c:v>3.6999999999999998E-2</c:v>
                  </c:pt>
                  <c:pt idx="1">
                    <c:v>0.04</c:v>
                  </c:pt>
                  <c:pt idx="2">
                    <c:v>0.122</c:v>
                  </c:pt>
                  <c:pt idx="3">
                    <c:v>0.109</c:v>
                  </c:pt>
                  <c:pt idx="4">
                    <c:v>0.122</c:v>
                  </c:pt>
                  <c:pt idx="5">
                    <c:v>8.6999999999999994E-2</c:v>
                  </c:pt>
                  <c:pt idx="6">
                    <c:v>3.6999999999999998E-2</c:v>
                  </c:pt>
                  <c:pt idx="7">
                    <c:v>0.04</c:v>
                  </c:pt>
                  <c:pt idx="8">
                    <c:v>0.122</c:v>
                  </c:pt>
                  <c:pt idx="9">
                    <c:v>0.109</c:v>
                  </c:pt>
                  <c:pt idx="10">
                    <c:v>0.122</c:v>
                  </c:pt>
                  <c:pt idx="11">
                    <c:v>8.6999999999999994E-2</c:v>
                  </c:pt>
                  <c:pt idx="12">
                    <c:v>3.6999999999999998E-2</c:v>
                  </c:pt>
                  <c:pt idx="13">
                    <c:v>0.04</c:v>
                  </c:pt>
                  <c:pt idx="14">
                    <c:v>0.122</c:v>
                  </c:pt>
                  <c:pt idx="15">
                    <c:v>0.109</c:v>
                  </c:pt>
                  <c:pt idx="16">
                    <c:v>0.122</c:v>
                  </c:pt>
                  <c:pt idx="17">
                    <c:v>8.6999999999999994E-2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WUEgraphs!$AK$2:$BB$3</c:f>
              <c:multiLvlStrCache>
                <c:ptCount val="18"/>
                <c:lvl>
                  <c:pt idx="0">
                    <c:v>F1</c:v>
                  </c:pt>
                  <c:pt idx="1">
                    <c:v>F2</c:v>
                  </c:pt>
                  <c:pt idx="2">
                    <c:v>F3</c:v>
                  </c:pt>
                  <c:pt idx="3">
                    <c:v>F4</c:v>
                  </c:pt>
                  <c:pt idx="4">
                    <c:v>F5</c:v>
                  </c:pt>
                  <c:pt idx="5">
                    <c:v>F6</c:v>
                  </c:pt>
                  <c:pt idx="6">
                    <c:v>F1</c:v>
                  </c:pt>
                  <c:pt idx="7">
                    <c:v>F2</c:v>
                  </c:pt>
                  <c:pt idx="8">
                    <c:v>F3</c:v>
                  </c:pt>
                  <c:pt idx="9">
                    <c:v>F4</c:v>
                  </c:pt>
                  <c:pt idx="10">
                    <c:v>F5</c:v>
                  </c:pt>
                  <c:pt idx="11">
                    <c:v>F6</c:v>
                  </c:pt>
                  <c:pt idx="12">
                    <c:v>F1</c:v>
                  </c:pt>
                  <c:pt idx="13">
                    <c:v>F2</c:v>
                  </c:pt>
                  <c:pt idx="14">
                    <c:v>F3</c:v>
                  </c:pt>
                  <c:pt idx="15">
                    <c:v>F4</c:v>
                  </c:pt>
                  <c:pt idx="16">
                    <c:v>F5</c:v>
                  </c:pt>
                  <c:pt idx="17">
                    <c:v>F6</c:v>
                  </c:pt>
                </c:lvl>
                <c:lvl>
                  <c:pt idx="0">
                    <c:v>CWR</c:v>
                  </c:pt>
                  <c:pt idx="6">
                    <c:v>FP</c:v>
                  </c:pt>
                  <c:pt idx="12">
                    <c:v>WFD</c:v>
                  </c:pt>
                </c:lvl>
              </c:multiLvlStrCache>
            </c:multiLvlStrRef>
          </c:cat>
          <c:val>
            <c:numRef>
              <c:f>WUEgraphs!$AK$4:$BB$4</c:f>
              <c:numCache>
                <c:formatCode>General</c:formatCode>
                <c:ptCount val="18"/>
                <c:pt idx="0">
                  <c:v>0.93486087904947557</c:v>
                </c:pt>
                <c:pt idx="1">
                  <c:v>1.038888888888889</c:v>
                </c:pt>
                <c:pt idx="2">
                  <c:v>0.70216049382716061</c:v>
                </c:pt>
                <c:pt idx="3">
                  <c:v>0.46952427364708066</c:v>
                </c:pt>
                <c:pt idx="4">
                  <c:v>0.63021604938271603</c:v>
                </c:pt>
                <c:pt idx="5">
                  <c:v>0.79330467372134039</c:v>
                </c:pt>
                <c:pt idx="6">
                  <c:v>0.78637916813950748</c:v>
                </c:pt>
                <c:pt idx="7">
                  <c:v>0.73174810343421159</c:v>
                </c:pt>
                <c:pt idx="8">
                  <c:v>0.567268292682927</c:v>
                </c:pt>
                <c:pt idx="9">
                  <c:v>0.35602497096399538</c:v>
                </c:pt>
                <c:pt idx="10">
                  <c:v>0.43433946983147997</c:v>
                </c:pt>
                <c:pt idx="11">
                  <c:v>0.567268292682927</c:v>
                </c:pt>
                <c:pt idx="12">
                  <c:v>1.2448103862200777</c:v>
                </c:pt>
                <c:pt idx="13">
                  <c:v>0.96483609639135393</c:v>
                </c:pt>
                <c:pt idx="14">
                  <c:v>0.67592139373832971</c:v>
                </c:pt>
                <c:pt idx="15">
                  <c:v>0.63037011935690357</c:v>
                </c:pt>
                <c:pt idx="16">
                  <c:v>0.75421352998445512</c:v>
                </c:pt>
                <c:pt idx="17">
                  <c:v>0.71964897559611218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62-4E75-9A18-0A02F51626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82845776"/>
        <c:axId val="582842496"/>
      </c:barChart>
      <c:catAx>
        <c:axId val="5828457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Irrigation regimes x fertilizer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2842496"/>
        <c:crosses val="autoZero"/>
        <c:auto val="1"/>
        <c:lblAlgn val="ctr"/>
        <c:lblOffset val="100"/>
        <c:noMultiLvlLbl val="0"/>
      </c:catAx>
      <c:valAx>
        <c:axId val="58284249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0" i="0" baseline="0" dirty="0">
                    <a:effectLst/>
                  </a:rPr>
                  <a:t>Water </a:t>
                </a:r>
                <a:r>
                  <a:rPr lang="en-US" sz="1100" b="1" i="0" baseline="0" dirty="0">
                    <a:effectLst/>
                  </a:rPr>
                  <a:t> productivity </a:t>
                </a:r>
                <a:r>
                  <a:rPr lang="en-US" sz="1100" b="0" i="0" baseline="0" dirty="0">
                    <a:effectLst/>
                  </a:rPr>
                  <a:t>(kg m</a:t>
                </a:r>
                <a:r>
                  <a:rPr lang="en-US" sz="1100" b="0" i="0" baseline="30000" dirty="0">
                    <a:effectLst/>
                  </a:rPr>
                  <a:t>-3</a:t>
                </a:r>
                <a:r>
                  <a:rPr lang="en-US" sz="1100" b="0" i="0" baseline="0" dirty="0">
                    <a:effectLst/>
                  </a:rPr>
                  <a:t>) </a:t>
                </a:r>
                <a:r>
                  <a:rPr lang="en-US" sz="1100" b="1" i="0" baseline="0" dirty="0">
                    <a:effectLst/>
                  </a:rPr>
                  <a:t>  </a:t>
                </a:r>
                <a:endParaRPr lang="en-US" sz="11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5.5555555555555558E-3"/>
              <c:y val="1.2569626713327509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28457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100">
          <a:solidFill>
            <a:schemeClr val="tx1"/>
          </a:solidFill>
        </a:defRPr>
      </a:pPr>
      <a:endParaRPr lang="en-US"/>
    </a:p>
  </c:txPr>
  <c:externalData r:id="rId3">
    <c:autoUpdate val="0"/>
  </c:externalData>
  <c:userShapes r:id="rId4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0" i="0" u="none" strike="noStrike" kern="1200" spc="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Year 2</a:t>
            </a:r>
          </a:p>
        </c:rich>
      </c:tx>
      <c:layout>
        <c:manualLayout>
          <c:xMode val="edge"/>
          <c:yMode val="edge"/>
          <c:x val="0.41227077865266848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0" i="0" u="none" strike="noStrike" kern="1200" spc="0" baseline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4233092738407696"/>
          <c:y val="2.5428331875182269E-2"/>
          <c:w val="0.82711351706036751"/>
          <c:h val="0.7157914114902302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WUEgraphs!$AL$36:$BC$36</c:f>
                <c:numCache>
                  <c:formatCode>General</c:formatCode>
                  <c:ptCount val="18"/>
                  <c:pt idx="0">
                    <c:v>0.10197000000000001</c:v>
                  </c:pt>
                  <c:pt idx="1">
                    <c:v>4.2970000000000001E-2</c:v>
                  </c:pt>
                  <c:pt idx="2">
                    <c:v>0.23277</c:v>
                  </c:pt>
                  <c:pt idx="3">
                    <c:v>0.18725</c:v>
                  </c:pt>
                  <c:pt idx="4">
                    <c:v>0.17671999999999999</c:v>
                  </c:pt>
                  <c:pt idx="5">
                    <c:v>0.25273000000000001</c:v>
                  </c:pt>
                  <c:pt idx="6">
                    <c:v>6.5300000000000002E-3</c:v>
                  </c:pt>
                  <c:pt idx="7">
                    <c:v>4.4889999999999999E-2</c:v>
                  </c:pt>
                  <c:pt idx="8">
                    <c:v>0.25724000000000002</c:v>
                  </c:pt>
                  <c:pt idx="9">
                    <c:v>0.15251000000000001</c:v>
                  </c:pt>
                  <c:pt idx="10">
                    <c:v>0.22362000000000001</c:v>
                  </c:pt>
                  <c:pt idx="11">
                    <c:v>0.22370999999999999</c:v>
                  </c:pt>
                  <c:pt idx="12">
                    <c:v>6.9629999999999997E-2</c:v>
                  </c:pt>
                  <c:pt idx="13">
                    <c:v>0.13921</c:v>
                  </c:pt>
                  <c:pt idx="14">
                    <c:v>0.17484</c:v>
                  </c:pt>
                  <c:pt idx="15">
                    <c:v>0.14491000000000001</c:v>
                  </c:pt>
                  <c:pt idx="16">
                    <c:v>0.22292000000000001</c:v>
                  </c:pt>
                  <c:pt idx="17">
                    <c:v>0.23461000000000001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WUEgraphs!$AL$33:$BC$34</c:f>
              <c:multiLvlStrCache>
                <c:ptCount val="18"/>
                <c:lvl>
                  <c:pt idx="0">
                    <c:v>F1</c:v>
                  </c:pt>
                  <c:pt idx="1">
                    <c:v>F2</c:v>
                  </c:pt>
                  <c:pt idx="2">
                    <c:v>F3</c:v>
                  </c:pt>
                  <c:pt idx="3">
                    <c:v>F4</c:v>
                  </c:pt>
                  <c:pt idx="4">
                    <c:v>F5</c:v>
                  </c:pt>
                  <c:pt idx="5">
                    <c:v>F6</c:v>
                  </c:pt>
                  <c:pt idx="6">
                    <c:v>F1</c:v>
                  </c:pt>
                  <c:pt idx="7">
                    <c:v>F2</c:v>
                  </c:pt>
                  <c:pt idx="8">
                    <c:v>F3</c:v>
                  </c:pt>
                  <c:pt idx="9">
                    <c:v>F4</c:v>
                  </c:pt>
                  <c:pt idx="10">
                    <c:v>F5</c:v>
                  </c:pt>
                  <c:pt idx="11">
                    <c:v>F6</c:v>
                  </c:pt>
                  <c:pt idx="12">
                    <c:v>F1</c:v>
                  </c:pt>
                  <c:pt idx="13">
                    <c:v>F2</c:v>
                  </c:pt>
                  <c:pt idx="14">
                    <c:v>F3</c:v>
                  </c:pt>
                  <c:pt idx="15">
                    <c:v>F4</c:v>
                  </c:pt>
                  <c:pt idx="16">
                    <c:v>F5</c:v>
                  </c:pt>
                  <c:pt idx="17">
                    <c:v>F6</c:v>
                  </c:pt>
                </c:lvl>
                <c:lvl>
                  <c:pt idx="0">
                    <c:v>CWR</c:v>
                  </c:pt>
                  <c:pt idx="6">
                    <c:v>FP</c:v>
                  </c:pt>
                  <c:pt idx="12">
                    <c:v>WFD</c:v>
                  </c:pt>
                </c:lvl>
              </c:multiLvlStrCache>
            </c:multiLvlStrRef>
          </c:cat>
          <c:val>
            <c:numRef>
              <c:f>WUEgraphs!$AL$35:$BC$35</c:f>
              <c:numCache>
                <c:formatCode>General</c:formatCode>
                <c:ptCount val="18"/>
                <c:pt idx="0">
                  <c:v>0.91159999999999997</c:v>
                </c:pt>
                <c:pt idx="1">
                  <c:v>0.98970000000000002</c:v>
                </c:pt>
                <c:pt idx="2">
                  <c:v>0.67069999999999996</c:v>
                </c:pt>
                <c:pt idx="3">
                  <c:v>0.45469999999999999</c:v>
                </c:pt>
                <c:pt idx="4">
                  <c:v>0.61180000000000001</c:v>
                </c:pt>
                <c:pt idx="5">
                  <c:v>0.76929999999999998</c:v>
                </c:pt>
                <c:pt idx="6">
                  <c:v>1.0369999999999999</c:v>
                </c:pt>
                <c:pt idx="7">
                  <c:v>0.81520000000000004</c:v>
                </c:pt>
                <c:pt idx="8">
                  <c:v>0.56869999999999998</c:v>
                </c:pt>
                <c:pt idx="9">
                  <c:v>0.51929999999999998</c:v>
                </c:pt>
                <c:pt idx="10">
                  <c:v>0.64200000000000002</c:v>
                </c:pt>
                <c:pt idx="11">
                  <c:v>0.61850000000000005</c:v>
                </c:pt>
                <c:pt idx="12">
                  <c:v>0.91830000000000001</c:v>
                </c:pt>
                <c:pt idx="13">
                  <c:v>0.86250000000000004</c:v>
                </c:pt>
                <c:pt idx="14">
                  <c:v>0.45750000000000002</c:v>
                </c:pt>
                <c:pt idx="15">
                  <c:v>0.42649999999999999</c:v>
                </c:pt>
                <c:pt idx="16">
                  <c:v>0.51339999999999997</c:v>
                </c:pt>
                <c:pt idx="17">
                  <c:v>0.66090000000000004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62-49E0-9A45-4B38E41CF1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82930112"/>
        <c:axId val="582930440"/>
      </c:barChart>
      <c:catAx>
        <c:axId val="58293011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Irrigation regimes x fertilizer treatments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2930440"/>
        <c:crosses val="autoZero"/>
        <c:auto val="1"/>
        <c:lblAlgn val="ctr"/>
        <c:lblOffset val="100"/>
        <c:noMultiLvlLbl val="0"/>
      </c:catAx>
      <c:valAx>
        <c:axId val="58293044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sz="1100" b="0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0" i="0" baseline="0" dirty="0">
                    <a:effectLst/>
                  </a:rPr>
                  <a:t>Water </a:t>
                </a:r>
                <a:r>
                  <a:rPr lang="en-US" sz="1100" b="1" i="0" baseline="0" dirty="0">
                    <a:effectLst/>
                  </a:rPr>
                  <a:t> productivity </a:t>
                </a:r>
                <a:r>
                  <a:rPr lang="en-US" sz="1100" b="0" i="0" baseline="0" dirty="0">
                    <a:effectLst/>
                  </a:rPr>
                  <a:t>(kg m</a:t>
                </a:r>
                <a:r>
                  <a:rPr lang="en-US" sz="1100" b="0" i="0" baseline="30000" dirty="0">
                    <a:effectLst/>
                  </a:rPr>
                  <a:t>-3</a:t>
                </a:r>
                <a:r>
                  <a:rPr lang="en-US" sz="1100" b="0" i="0" baseline="0" dirty="0">
                    <a:effectLst/>
                  </a:rPr>
                  <a:t>) </a:t>
                </a:r>
                <a:r>
                  <a:rPr lang="en-US" sz="1100" b="1" i="0" baseline="0" dirty="0">
                    <a:effectLst/>
                  </a:rPr>
                  <a:t>  </a:t>
                </a:r>
                <a:endParaRPr lang="en-US" sz="1100" dirty="0">
                  <a:effectLst/>
                </a:endParaRPr>
              </a:p>
              <a:p>
                <a:pPr algn="ctr" rtl="0">
                  <a:defRPr/>
                </a:pPr>
                <a:endParaRPr lang="en-US" sz="11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sz="1100" b="0" i="0" u="none" strike="noStrike" kern="1200" baseline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2930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chemeClr val="tx1">
              <a:lumMod val="95000"/>
              <a:lumOff val="5000"/>
            </a:schemeClr>
          </a:solidFill>
        </a:defRPr>
      </a:pPr>
      <a:endParaRPr lang="en-US"/>
    </a:p>
  </c:txPr>
  <c:externalData r:id="rId3">
    <c:autoUpdate val="0"/>
  </c:externalData>
  <c:userShapes r:id="rId4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000" b="0" i="0" baseline="0">
                <a:solidFill>
                  <a:schemeClr val="tx1"/>
                </a:solidFill>
                <a:effectLst/>
              </a:rPr>
              <a:t>Onion:  NPV as WFD units increases (labour cost included)</a:t>
            </a:r>
            <a:endParaRPr lang="en-US" sz="1000" b="0"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b="0"/>
          </a:p>
        </c:rich>
      </c:tx>
      <c:layout>
        <c:manualLayout>
          <c:xMode val="edge"/>
          <c:yMode val="edge"/>
          <c:x val="0.19205555555555556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4629774962588818"/>
          <c:y val="2.6444485724792344E-2"/>
          <c:w val="0.82314645718883617"/>
          <c:h val="0.94711102855041529"/>
        </c:manualLayout>
      </c:layout>
      <c:lineChart>
        <c:grouping val="standard"/>
        <c:varyColors val="0"/>
        <c:ser>
          <c:idx val="0"/>
          <c:order val="0"/>
          <c:tx>
            <c:strRef>
              <c:f>'CBA onion-with labour cost'!$K$6</c:f>
              <c:strCache>
                <c:ptCount val="1"/>
                <c:pt idx="0">
                  <c:v>NPV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'CBA onion-with labour cost'!$J$7:$J$11</c:f>
              <c:numCache>
                <c:formatCode>0</c:formatCode>
                <c:ptCount val="5"/>
                <c:pt idx="0" formatCode="General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</c:numCache>
            </c:numRef>
          </c:cat>
          <c:val>
            <c:numRef>
              <c:f>'CBA onion-with labour cost'!$K$7:$K$11</c:f>
              <c:numCache>
                <c:formatCode>General</c:formatCode>
                <c:ptCount val="5"/>
                <c:pt idx="0">
                  <c:v>6549</c:v>
                </c:pt>
                <c:pt idx="1">
                  <c:v>4674</c:v>
                </c:pt>
                <c:pt idx="2">
                  <c:v>2799</c:v>
                </c:pt>
                <c:pt idx="3">
                  <c:v>924</c:v>
                </c:pt>
                <c:pt idx="4">
                  <c:v>-951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EC4-4E6A-AD6F-7302A99B16C1}"/>
            </c:ext>
          </c:extLst>
        </c:ser>
        <c:ser>
          <c:idx val="1"/>
          <c:order val="1"/>
          <c:tx>
            <c:strRef>
              <c:f>'CBA onion-with labour cost'!$L$6</c:f>
              <c:strCache>
                <c:ptCount val="1"/>
                <c:pt idx="0">
                  <c:v>Min. NPV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'CBA onion-with labour cost'!$J$7:$J$11</c:f>
              <c:numCache>
                <c:formatCode>0</c:formatCode>
                <c:ptCount val="5"/>
                <c:pt idx="0" formatCode="General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</c:numCache>
            </c:numRef>
          </c:cat>
          <c:val>
            <c:numRef>
              <c:f>'CBA onion-with labour cost'!$L$7:$L$11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EC4-4E6A-AD6F-7302A99B16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0631408"/>
        <c:axId val="560632720"/>
      </c:lineChart>
      <c:catAx>
        <c:axId val="56063140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algn="ctr" rtl="0"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Number of WFD units per 0.25 ha</a:t>
                </a:r>
              </a:p>
            </c:rich>
          </c:tx>
          <c:layout>
            <c:manualLayout>
              <c:xMode val="edge"/>
              <c:yMode val="edge"/>
              <c:x val="0.23931146106736659"/>
              <c:y val="0.8608559346748324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algn="ctr" rtl="0"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95000"/>
                <a:lumOff val="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0632720"/>
        <c:crosses val="autoZero"/>
        <c:auto val="1"/>
        <c:lblAlgn val="ctr"/>
        <c:lblOffset val="100"/>
        <c:noMultiLvlLbl val="0"/>
      </c:catAx>
      <c:valAx>
        <c:axId val="56063272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NPV</a:t>
                </a:r>
              </a:p>
            </c:rich>
          </c:tx>
          <c:layout>
            <c:manualLayout>
              <c:xMode val="edge"/>
              <c:yMode val="edge"/>
              <c:x val="2.7777777777777779E-3"/>
              <c:y val="0.4247448235637211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95000"/>
                <a:lumOff val="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0631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3401356080489933"/>
          <c:y val="0.24131889763779524"/>
          <c:w val="0.29764498615755225"/>
          <c:h val="0.1332088495765521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  <c:userShapes r:id="rId4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1000" b="0" i="0" baseline="0">
                <a:solidFill>
                  <a:schemeClr val="tx1"/>
                </a:solidFill>
                <a:effectLst/>
              </a:rPr>
              <a:t>Onion:  IRR as WFD units increases (labour cost included)</a:t>
            </a:r>
            <a:endParaRPr lang="en-US" sz="1000" b="0"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ysClr val="windowText" lastClr="000000">
                    <a:lumMod val="65000"/>
                    <a:lumOff val="35000"/>
                  </a:sysClr>
                </a:solidFill>
              </a:defRPr>
            </a:pPr>
            <a:endParaRPr lang="en-US" sz="1000" b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22064697832166449"/>
          <c:y val="2.62639527248850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3176729010888749"/>
          <c:y val="2.4042546224729133E-2"/>
          <c:w val="0.83767726452329472"/>
          <c:h val="0.78194301549469813"/>
        </c:manualLayout>
      </c:layout>
      <c:lineChart>
        <c:grouping val="standard"/>
        <c:varyColors val="0"/>
        <c:ser>
          <c:idx val="0"/>
          <c:order val="0"/>
          <c:tx>
            <c:strRef>
              <c:f>'CBA onion-with labour cost'!$O$6</c:f>
              <c:strCache>
                <c:ptCount val="1"/>
                <c:pt idx="0">
                  <c:v>IRR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'CBA onion-with labour cost'!$N$7:$N$11</c:f>
              <c:numCache>
                <c:formatCode>0</c:formatCode>
                <c:ptCount val="5"/>
                <c:pt idx="0" formatCode="General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</c:numCache>
            </c:numRef>
          </c:cat>
          <c:val>
            <c:numRef>
              <c:f>'CBA onion-with labour cost'!$O$7:$O$11</c:f>
              <c:numCache>
                <c:formatCode>0%</c:formatCode>
                <c:ptCount val="5"/>
                <c:pt idx="0">
                  <c:v>2.1</c:v>
                </c:pt>
                <c:pt idx="1">
                  <c:v>0.93</c:v>
                </c:pt>
                <c:pt idx="2">
                  <c:v>0.5</c:v>
                </c:pt>
                <c:pt idx="3">
                  <c:v>0.28000000000000003</c:v>
                </c:pt>
                <c:pt idx="4">
                  <c:v>0.13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C5C-4326-8770-99C41672AE5F}"/>
            </c:ext>
          </c:extLst>
        </c:ser>
        <c:ser>
          <c:idx val="1"/>
          <c:order val="1"/>
          <c:tx>
            <c:strRef>
              <c:f>'CBA onion-with labour cost'!$P$6</c:f>
              <c:strCache>
                <c:ptCount val="1"/>
                <c:pt idx="0">
                  <c:v>Base Rate (20%)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'CBA onion-with labour cost'!$N$7:$N$11</c:f>
              <c:numCache>
                <c:formatCode>0</c:formatCode>
                <c:ptCount val="5"/>
                <c:pt idx="0" formatCode="General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</c:numCache>
            </c:numRef>
          </c:cat>
          <c:val>
            <c:numRef>
              <c:f>'CBA onion-with labour cost'!$P$7:$P$11</c:f>
              <c:numCache>
                <c:formatCode>0%</c:formatCode>
                <c:ptCount val="5"/>
                <c:pt idx="0">
                  <c:v>0.2</c:v>
                </c:pt>
                <c:pt idx="1">
                  <c:v>0.2</c:v>
                </c:pt>
                <c:pt idx="2">
                  <c:v>0.2</c:v>
                </c:pt>
                <c:pt idx="3">
                  <c:v>0.2</c:v>
                </c:pt>
                <c:pt idx="4">
                  <c:v>0.2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C5C-4326-8770-99C41672AE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53396424"/>
        <c:axId val="553404624"/>
      </c:lineChart>
      <c:catAx>
        <c:axId val="5533964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0" i="0" baseline="0">
                    <a:effectLst/>
                  </a:rPr>
                  <a:t>Number of WFD units per 0.25 ha</a:t>
                </a:r>
                <a:endParaRPr lang="en-US" sz="1100">
                  <a:effectLst/>
                </a:endParaRPr>
              </a:p>
            </c:rich>
          </c:tx>
          <c:layout>
            <c:manualLayout>
              <c:xMode val="edge"/>
              <c:yMode val="edge"/>
              <c:x val="0.24093635170603675"/>
              <c:y val="0.8843748177311169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0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95000"/>
                <a:lumOff val="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3404624"/>
        <c:crosses val="autoZero"/>
        <c:auto val="1"/>
        <c:lblAlgn val="ctr"/>
        <c:lblOffset val="100"/>
        <c:noMultiLvlLbl val="0"/>
      </c:catAx>
      <c:valAx>
        <c:axId val="55340462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IRR</a:t>
                </a:r>
              </a:p>
            </c:rich>
          </c:tx>
          <c:layout>
            <c:manualLayout>
              <c:xMode val="edge"/>
              <c:yMode val="edge"/>
              <c:x val="2.7777777777777779E-3"/>
              <c:y val="0.3626425342665500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95000"/>
                <a:lumOff val="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33964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1552165354330711"/>
          <c:y val="0.32465223097112855"/>
          <c:w val="0.39673425196850393"/>
          <c:h val="7.812554680664918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000"/>
              <a:t>Onion:  NPV as WFD units increases (Zero labour copportunity cost of labour)                                               </a:t>
            </a:r>
          </a:p>
        </c:rich>
      </c:tx>
      <c:layout>
        <c:manualLayout>
          <c:xMode val="edge"/>
          <c:yMode val="edge"/>
          <c:x val="0.1433888888888889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5474938326436133"/>
          <c:y val="7.730571420649883E-2"/>
          <c:w val="0.81469511882970347"/>
          <c:h val="0.75469948609365012"/>
        </c:manualLayout>
      </c:layout>
      <c:lineChart>
        <c:grouping val="standard"/>
        <c:varyColors val="0"/>
        <c:ser>
          <c:idx val="0"/>
          <c:order val="0"/>
          <c:tx>
            <c:strRef>
              <c:f>'CBA onion-Zero labour cost'!$K$5</c:f>
              <c:strCache>
                <c:ptCount val="1"/>
                <c:pt idx="0">
                  <c:v>NPV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'CBA onion-Zero labour cost'!$J$6:$J$11</c:f>
              <c:numCache>
                <c:formatCode>0</c:formatCode>
                <c:ptCount val="6"/>
                <c:pt idx="0" formatCode="General">
                  <c:v>5</c:v>
                </c:pt>
                <c:pt idx="1">
                  <c:v>25</c:v>
                </c:pt>
                <c:pt idx="2">
                  <c:v>35</c:v>
                </c:pt>
                <c:pt idx="3">
                  <c:v>45</c:v>
                </c:pt>
                <c:pt idx="4">
                  <c:v>50</c:v>
                </c:pt>
                <c:pt idx="5">
                  <c:v>55</c:v>
                </c:pt>
              </c:numCache>
            </c:numRef>
          </c:cat>
          <c:val>
            <c:numRef>
              <c:f>'CBA onion-Zero labour cost'!$K$6:$K$11</c:f>
              <c:numCache>
                <c:formatCode>General</c:formatCode>
                <c:ptCount val="6"/>
                <c:pt idx="0">
                  <c:v>17580</c:v>
                </c:pt>
                <c:pt idx="1">
                  <c:v>10080</c:v>
                </c:pt>
                <c:pt idx="2" formatCode="0">
                  <c:v>6330</c:v>
                </c:pt>
                <c:pt idx="3" formatCode="0">
                  <c:v>2580</c:v>
                </c:pt>
                <c:pt idx="4" formatCode="0">
                  <c:v>750</c:v>
                </c:pt>
                <c:pt idx="5">
                  <c:v>-1170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35E-48D2-B6C6-EEFA32D641A0}"/>
            </c:ext>
          </c:extLst>
        </c:ser>
        <c:ser>
          <c:idx val="1"/>
          <c:order val="1"/>
          <c:tx>
            <c:strRef>
              <c:f>'CBA onion-Zero labour cost'!$L$5</c:f>
              <c:strCache>
                <c:ptCount val="1"/>
                <c:pt idx="0">
                  <c:v>Min. NPV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'CBA onion-Zero labour cost'!$J$6:$J$11</c:f>
              <c:numCache>
                <c:formatCode>0</c:formatCode>
                <c:ptCount val="6"/>
                <c:pt idx="0" formatCode="General">
                  <c:v>5</c:v>
                </c:pt>
                <c:pt idx="1">
                  <c:v>25</c:v>
                </c:pt>
                <c:pt idx="2">
                  <c:v>35</c:v>
                </c:pt>
                <c:pt idx="3">
                  <c:v>45</c:v>
                </c:pt>
                <c:pt idx="4">
                  <c:v>50</c:v>
                </c:pt>
                <c:pt idx="5">
                  <c:v>55</c:v>
                </c:pt>
              </c:numCache>
            </c:numRef>
          </c:cat>
          <c:val>
            <c:numRef>
              <c:f>'CBA onion-Zero labour cost'!$L$6:$L$11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">
                  <c:v>0</c:v>
                </c:pt>
                <c:pt idx="4" formatCode="0">
                  <c:v>0</c:v>
                </c:pt>
                <c:pt idx="5" formatCode="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35E-48D2-B6C6-EEFA32D641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58908744"/>
        <c:axId val="558898576"/>
      </c:lineChart>
      <c:catAx>
        <c:axId val="55890874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Number of WFD Units per 0.25ha</a:t>
                </a:r>
              </a:p>
            </c:rich>
          </c:tx>
          <c:layout>
            <c:manualLayout>
              <c:xMode val="edge"/>
              <c:yMode val="edge"/>
              <c:x val="0.31071391076115484"/>
              <c:y val="0.9033559346748323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95000"/>
                <a:lumOff val="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8898576"/>
        <c:crosses val="autoZero"/>
        <c:auto val="1"/>
        <c:lblAlgn val="ctr"/>
        <c:lblOffset val="100"/>
        <c:noMultiLvlLbl val="0"/>
      </c:catAx>
      <c:valAx>
        <c:axId val="55889857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solidFill>
                      <a:schemeClr val="tx1"/>
                    </a:solidFill>
                  </a:rPr>
                  <a:t>NPV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95000"/>
                <a:lumOff val="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8908744"/>
        <c:crosses val="autoZero"/>
        <c:crossBetween val="between"/>
        <c:majorUnit val="250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1539951835917419"/>
          <c:y val="0.20941705816184741"/>
          <c:w val="0.24394323132288878"/>
          <c:h val="0.2013749751869251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  <c:userShapes r:id="rId4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000" b="0" i="0" baseline="0">
                <a:effectLst/>
              </a:rPr>
              <a:t>Onion: IRR as WFD units increases (zero opportunity cost of labour)</a:t>
            </a:r>
            <a:endParaRPr lang="en-US" sz="1000">
              <a:effectLst/>
            </a:endParaRPr>
          </a:p>
        </c:rich>
      </c:tx>
      <c:layout>
        <c:manualLayout>
          <c:xMode val="edge"/>
          <c:yMode val="edge"/>
          <c:x val="0.16538115876215792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5000102259944781"/>
          <c:y val="3.0684467514186426E-2"/>
          <c:w val="0.81619663167104117"/>
          <c:h val="0.76577136191309425"/>
        </c:manualLayout>
      </c:layout>
      <c:lineChart>
        <c:grouping val="standard"/>
        <c:varyColors val="0"/>
        <c:ser>
          <c:idx val="0"/>
          <c:order val="0"/>
          <c:tx>
            <c:strRef>
              <c:f>'CBA onion-Zero labour cost'!$O$4:$O$5</c:f>
              <c:strCache>
                <c:ptCount val="2"/>
                <c:pt idx="1">
                  <c:v>IRR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'CBA onion-Zero labour cost'!$N$6:$N$11</c:f>
              <c:numCache>
                <c:formatCode>0</c:formatCode>
                <c:ptCount val="6"/>
                <c:pt idx="0" formatCode="General">
                  <c:v>5</c:v>
                </c:pt>
                <c:pt idx="1">
                  <c:v>25</c:v>
                </c:pt>
                <c:pt idx="2">
                  <c:v>35</c:v>
                </c:pt>
                <c:pt idx="3">
                  <c:v>45</c:v>
                </c:pt>
                <c:pt idx="4">
                  <c:v>50</c:v>
                </c:pt>
                <c:pt idx="5">
                  <c:v>55</c:v>
                </c:pt>
              </c:numCache>
            </c:numRef>
          </c:cat>
          <c:val>
            <c:numRef>
              <c:f>'CBA onion-Zero labour cost'!$O$6:$O$11</c:f>
              <c:numCache>
                <c:formatCode>0%</c:formatCode>
                <c:ptCount val="6"/>
                <c:pt idx="0">
                  <c:v>4.96</c:v>
                </c:pt>
                <c:pt idx="1">
                  <c:v>0.83</c:v>
                </c:pt>
                <c:pt idx="2">
                  <c:v>0.49</c:v>
                </c:pt>
                <c:pt idx="3">
                  <c:v>0.3</c:v>
                </c:pt>
                <c:pt idx="4">
                  <c:v>0.22</c:v>
                </c:pt>
                <c:pt idx="5">
                  <c:v>0.16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BF9-4986-9C08-55BDE9C49A4D}"/>
            </c:ext>
          </c:extLst>
        </c:ser>
        <c:ser>
          <c:idx val="1"/>
          <c:order val="1"/>
          <c:tx>
            <c:strRef>
              <c:f>'CBA onion-Zero labour cost'!$P$4:$P$5</c:f>
              <c:strCache>
                <c:ptCount val="2"/>
                <c:pt idx="1">
                  <c:v>Base Rate (20%)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'CBA onion-Zero labour cost'!$N$6:$N$11</c:f>
              <c:numCache>
                <c:formatCode>0</c:formatCode>
                <c:ptCount val="6"/>
                <c:pt idx="0" formatCode="General">
                  <c:v>5</c:v>
                </c:pt>
                <c:pt idx="1">
                  <c:v>25</c:v>
                </c:pt>
                <c:pt idx="2">
                  <c:v>35</c:v>
                </c:pt>
                <c:pt idx="3">
                  <c:v>45</c:v>
                </c:pt>
                <c:pt idx="4">
                  <c:v>50</c:v>
                </c:pt>
                <c:pt idx="5">
                  <c:v>55</c:v>
                </c:pt>
              </c:numCache>
            </c:numRef>
          </c:cat>
          <c:val>
            <c:numRef>
              <c:f>'CBA onion-Zero labour cost'!$P$6:$P$11</c:f>
              <c:numCache>
                <c:formatCode>0%</c:formatCode>
                <c:ptCount val="6"/>
                <c:pt idx="0">
                  <c:v>0.2</c:v>
                </c:pt>
                <c:pt idx="1">
                  <c:v>0.2</c:v>
                </c:pt>
                <c:pt idx="2">
                  <c:v>0.2</c:v>
                </c:pt>
                <c:pt idx="3">
                  <c:v>0.2</c:v>
                </c:pt>
                <c:pt idx="4">
                  <c:v>0.2</c:v>
                </c:pt>
                <c:pt idx="5">
                  <c:v>0.2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BF9-4986-9C08-55BDE9C49A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52512912"/>
        <c:axId val="552517504"/>
      </c:lineChart>
      <c:catAx>
        <c:axId val="55251291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Number of WFD Units per 0.25ha</a:t>
                </a:r>
              </a:p>
            </c:rich>
          </c:tx>
          <c:layout>
            <c:manualLayout>
              <c:xMode val="edge"/>
              <c:yMode val="edge"/>
              <c:x val="0.21590157480314962"/>
              <c:y val="0.8803233449985418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95000"/>
                <a:lumOff val="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2517504"/>
        <c:crosses val="autoZero"/>
        <c:auto val="1"/>
        <c:lblAlgn val="ctr"/>
        <c:lblOffset val="100"/>
        <c:noMultiLvlLbl val="0"/>
      </c:catAx>
      <c:valAx>
        <c:axId val="55251750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IRR</a:t>
                </a:r>
              </a:p>
            </c:rich>
          </c:tx>
          <c:layout>
            <c:manualLayout>
              <c:xMode val="edge"/>
              <c:yMode val="edge"/>
              <c:x val="2.7777777777777779E-3"/>
              <c:y val="0.3870523476232137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95000"/>
                <a:lumOff val="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25129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8496609798775155"/>
          <c:y val="0.31539297171186931"/>
          <c:w val="0.35723784684345189"/>
          <c:h val="0.1446195933380806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  <c:userShapes r:id="rId4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000"/>
              <a:t>Pepper: NPV as WFD units increases (with labour cost included )   </a:t>
            </a:r>
          </a:p>
        </c:rich>
      </c:tx>
      <c:layout>
        <c:manualLayout>
          <c:xMode val="edge"/>
          <c:yMode val="edge"/>
          <c:x val="0.19379855643044622"/>
          <c:y val="1.388888888888888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3848381452318459"/>
          <c:y val="2.8194444444444459E-2"/>
          <c:w val="0.83096062992125985"/>
          <c:h val="0.86032334499854168"/>
        </c:manualLayout>
      </c:layout>
      <c:lineChart>
        <c:grouping val="standard"/>
        <c:varyColors val="0"/>
        <c:ser>
          <c:idx val="0"/>
          <c:order val="0"/>
          <c:tx>
            <c:strRef>
              <c:f>'CBA pepper-with labour cost '!$M$5</c:f>
              <c:strCache>
                <c:ptCount val="1"/>
                <c:pt idx="0">
                  <c:v>NPV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'CBA pepper-with labour cost '!$L$6:$L$10</c:f>
              <c:numCache>
                <c:formatCode>0</c:formatCode>
                <c:ptCount val="5"/>
                <c:pt idx="0" formatCode="General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</c:numCache>
            </c:numRef>
          </c:cat>
          <c:val>
            <c:numRef>
              <c:f>'CBA pepper-with labour cost '!$M$6:$M$10</c:f>
              <c:numCache>
                <c:formatCode>General</c:formatCode>
                <c:ptCount val="5"/>
                <c:pt idx="0">
                  <c:v>8387</c:v>
                </c:pt>
                <c:pt idx="1">
                  <c:v>5189</c:v>
                </c:pt>
                <c:pt idx="2">
                  <c:v>1991</c:v>
                </c:pt>
                <c:pt idx="3">
                  <c:v>-1207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5D1-4EF4-8CDF-6197266D8998}"/>
            </c:ext>
          </c:extLst>
        </c:ser>
        <c:ser>
          <c:idx val="1"/>
          <c:order val="1"/>
          <c:tx>
            <c:strRef>
              <c:f>'CBA pepper-with labour cost '!$N$5</c:f>
              <c:strCache>
                <c:ptCount val="1"/>
                <c:pt idx="0">
                  <c:v>Min. NPV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'CBA pepper-with labour cost '!$L$6:$L$10</c:f>
              <c:numCache>
                <c:formatCode>0</c:formatCode>
                <c:ptCount val="5"/>
                <c:pt idx="0" formatCode="General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</c:numCache>
            </c:numRef>
          </c:cat>
          <c:val>
            <c:numRef>
              <c:f>'CBA pepper-with labour cost '!$N$6:$N$10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5D1-4EF4-8CDF-6197266D89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49977272"/>
        <c:axId val="549979568"/>
      </c:lineChart>
      <c:catAx>
        <c:axId val="54997727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solidFill>
                      <a:schemeClr val="tx1"/>
                    </a:solidFill>
                  </a:rPr>
                  <a:t>Number of WFD per 0.25 ha</a:t>
                </a:r>
              </a:p>
            </c:rich>
          </c:tx>
          <c:layout>
            <c:manualLayout>
              <c:xMode val="edge"/>
              <c:yMode val="edge"/>
              <c:x val="0.40788757655293084"/>
              <c:y val="0.925554826480023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95000"/>
                <a:lumOff val="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9979568"/>
        <c:crosses val="autoZero"/>
        <c:auto val="1"/>
        <c:lblAlgn val="ctr"/>
        <c:lblOffset val="100"/>
        <c:noMultiLvlLbl val="0"/>
      </c:catAx>
      <c:valAx>
        <c:axId val="54997956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NPV</a:t>
                </a:r>
              </a:p>
            </c:rich>
          </c:tx>
          <c:layout>
            <c:manualLayout>
              <c:xMode val="edge"/>
              <c:yMode val="edge"/>
              <c:x val="5.5555555555555558E-3"/>
              <c:y val="0.4090620443277923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95000"/>
                <a:lumOff val="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9977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3384946508516858"/>
          <c:y val="0.1744729489458979"/>
          <c:w val="0.19415480481094796"/>
          <c:h val="0.129738379476758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  <c:userShapes r:id="rId4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000" b="0" i="0" baseline="0">
                <a:solidFill>
                  <a:schemeClr val="tx1"/>
                </a:solidFill>
                <a:effectLst/>
              </a:rPr>
              <a:t>Pepper: IRR as WFD units increases (with labour cost included) </a:t>
            </a:r>
            <a:endParaRPr lang="en-US" sz="1000">
              <a:solidFill>
                <a:schemeClr val="tx1"/>
              </a:solidFill>
              <a:effectLst/>
            </a:endParaRPr>
          </a:p>
        </c:rich>
      </c:tx>
      <c:layout>
        <c:manualLayout>
          <c:xMode val="edge"/>
          <c:yMode val="edge"/>
          <c:x val="0.16270822397200346"/>
          <c:y val="1.388888888888888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669225721784777"/>
          <c:y val="5.1342592592592606E-2"/>
          <c:w val="0.84275218722659673"/>
          <c:h val="0.77966025080198309"/>
        </c:manualLayout>
      </c:layout>
      <c:lineChart>
        <c:grouping val="standard"/>
        <c:varyColors val="0"/>
        <c:ser>
          <c:idx val="0"/>
          <c:order val="0"/>
          <c:tx>
            <c:strRef>
              <c:f>'CBA pepper-with labour cost '!$Q$5</c:f>
              <c:strCache>
                <c:ptCount val="1"/>
                <c:pt idx="0">
                  <c:v>IRR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'CBA pepper-with labour cost '!$P$6:$P$10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</c:numCache>
            </c:numRef>
          </c:cat>
          <c:val>
            <c:numRef>
              <c:f>'CBA pepper-with labour cost '!$Q$6:$Q$10</c:f>
              <c:numCache>
                <c:formatCode>0%</c:formatCode>
                <c:ptCount val="5"/>
                <c:pt idx="0">
                  <c:v>0.76</c:v>
                </c:pt>
                <c:pt idx="1">
                  <c:v>0.49</c:v>
                </c:pt>
                <c:pt idx="2">
                  <c:v>0.3</c:v>
                </c:pt>
                <c:pt idx="3">
                  <c:v>0.14000000000000001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5EF-4B4B-A43C-86E93048DF81}"/>
            </c:ext>
          </c:extLst>
        </c:ser>
        <c:ser>
          <c:idx val="1"/>
          <c:order val="1"/>
          <c:tx>
            <c:strRef>
              <c:f>'CBA pepper-with labour cost '!$R$5</c:f>
              <c:strCache>
                <c:ptCount val="1"/>
                <c:pt idx="0">
                  <c:v>Base Rate (20%)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'CBA pepper-with labour cost '!$P$6:$P$10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</c:numCache>
            </c:numRef>
          </c:cat>
          <c:val>
            <c:numRef>
              <c:f>'CBA pepper-with labour cost '!$R$6:$R$10</c:f>
              <c:numCache>
                <c:formatCode>0%</c:formatCode>
                <c:ptCount val="5"/>
                <c:pt idx="0">
                  <c:v>0.2</c:v>
                </c:pt>
                <c:pt idx="1">
                  <c:v>0.2</c:v>
                </c:pt>
                <c:pt idx="2">
                  <c:v>0.2</c:v>
                </c:pt>
                <c:pt idx="3">
                  <c:v>0.2</c:v>
                </c:pt>
                <c:pt idx="4">
                  <c:v>0.2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5EF-4B4B-A43C-86E93048DF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52435088"/>
        <c:axId val="552435416"/>
      </c:lineChart>
      <c:catAx>
        <c:axId val="5524350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baseline="0">
                    <a:solidFill>
                      <a:schemeClr val="tx1"/>
                    </a:solidFill>
                    <a:effectLst/>
                  </a:rPr>
                  <a:t>Number of WFD per 0.25 ha</a:t>
                </a:r>
                <a:endParaRPr lang="en-US" sz="1000">
                  <a:solidFill>
                    <a:schemeClr val="tx1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0.26818635170603672"/>
              <c:y val="0.9219900116652085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95000"/>
                <a:lumOff val="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2435416"/>
        <c:crosses val="autoZero"/>
        <c:auto val="1"/>
        <c:lblAlgn val="ctr"/>
        <c:lblOffset val="100"/>
        <c:noMultiLvlLbl val="0"/>
      </c:catAx>
      <c:valAx>
        <c:axId val="55243541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NPV</a:t>
                </a:r>
              </a:p>
            </c:rich>
          </c:tx>
          <c:layout>
            <c:manualLayout>
              <c:xMode val="edge"/>
              <c:yMode val="edge"/>
              <c:x val="2.7777777777777779E-3"/>
              <c:y val="0.3733599445902595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95000"/>
                <a:lumOff val="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24350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0330505365040953"/>
          <c:y val="0.23276763655107446"/>
          <c:w val="0.3274648446022333"/>
          <c:h val="0.132301594354881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p = 0.034</a:t>
            </a:r>
          </a:p>
        </c:rich>
      </c:tx>
      <c:layout>
        <c:manualLayout>
          <c:xMode val="edge"/>
          <c:yMode val="edge"/>
          <c:x val="0.5298062015503876"/>
          <c:y val="9.581434650089024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1570713544527864"/>
          <c:y val="4.9102253499536432E-2"/>
          <c:w val="0.75379509247390586"/>
          <c:h val="0.8116167249927089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'[Chart in Microsoft Word]yield graphs'!$AR$40:$AW$40</c:f>
                <c:numCache>
                  <c:formatCode>General</c:formatCode>
                  <c:ptCount val="6"/>
                  <c:pt idx="0">
                    <c:v>0.16200000000000001</c:v>
                  </c:pt>
                  <c:pt idx="1">
                    <c:v>0.182</c:v>
                  </c:pt>
                  <c:pt idx="2">
                    <c:v>0.51300000000000001</c:v>
                  </c:pt>
                  <c:pt idx="3">
                    <c:v>0.45600000000000002</c:v>
                  </c:pt>
                  <c:pt idx="4">
                    <c:v>0.502</c:v>
                  </c:pt>
                  <c:pt idx="5">
                    <c:v>0.36299999999999999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'[Chart in Microsoft Word]yield graphs'!$AR$38:$AW$38</c:f>
              <c:strCache>
                <c:ptCount val="6"/>
                <c:pt idx="0">
                  <c:v>F1</c:v>
                </c:pt>
                <c:pt idx="1">
                  <c:v>F2</c:v>
                </c:pt>
                <c:pt idx="2">
                  <c:v>F3</c:v>
                </c:pt>
                <c:pt idx="3">
                  <c:v>F4</c:v>
                </c:pt>
                <c:pt idx="4">
                  <c:v>F5</c:v>
                </c:pt>
                <c:pt idx="5">
                  <c:v>F6</c:v>
                </c:pt>
              </c:strCache>
            </c:strRef>
          </c:cat>
          <c:val>
            <c:numRef>
              <c:f>'[Chart in Microsoft Word]yield graphs'!$AR$39:$AW$39</c:f>
              <c:numCache>
                <c:formatCode>General</c:formatCode>
                <c:ptCount val="6"/>
                <c:pt idx="0">
                  <c:v>7.218</c:v>
                </c:pt>
                <c:pt idx="1">
                  <c:v>6.6839999999999966</c:v>
                </c:pt>
                <c:pt idx="2">
                  <c:v>4.266</c:v>
                </c:pt>
                <c:pt idx="3">
                  <c:v>3.532</c:v>
                </c:pt>
                <c:pt idx="4">
                  <c:v>4.4119999999999999</c:v>
                </c:pt>
                <c:pt idx="5">
                  <c:v>5.0880000000000001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C4-48CB-9F2F-3F769AAAFA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100774248"/>
        <c:axId val="-2124964216"/>
      </c:barChart>
      <c:catAx>
        <c:axId val="-210077424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Fetilizer treatments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24964216"/>
        <c:crosses val="autoZero"/>
        <c:auto val="1"/>
        <c:lblAlgn val="ctr"/>
        <c:lblOffset val="100"/>
        <c:noMultiLvlLbl val="0"/>
      </c:catAx>
      <c:valAx>
        <c:axId val="-2124964216"/>
        <c:scaling>
          <c:orientation val="minMax"/>
          <c:max val="9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sz="16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800" dirty="0"/>
                  <a:t>Yield (t ha </a:t>
                </a:r>
                <a:r>
                  <a:rPr lang="en-US" sz="1800" baseline="30000" dirty="0"/>
                  <a:t>-1</a:t>
                </a:r>
                <a:r>
                  <a:rPr lang="en-US" sz="1800" dirty="0"/>
                  <a:t>)</a:t>
                </a:r>
              </a:p>
              <a:p>
                <a:pPr algn="ctr" rtl="0">
                  <a:defRPr/>
                </a:pPr>
                <a:endParaRPr lang="en-US" sz="18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sz="16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007742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  <c:userShapes r:id="rId5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000" b="0" i="0" baseline="0">
                <a:solidFill>
                  <a:schemeClr val="tx1"/>
                </a:solidFill>
                <a:effectLst/>
              </a:rPr>
              <a:t>Pepper: NPV as WFD units increases (zero opportunity cost of labour)</a:t>
            </a:r>
            <a:endParaRPr lang="en-US" sz="1000">
              <a:solidFill>
                <a:schemeClr val="tx1"/>
              </a:solidFill>
              <a:effectLst/>
            </a:endParaRPr>
          </a:p>
        </c:rich>
      </c:tx>
      <c:layout>
        <c:manualLayout>
          <c:xMode val="edge"/>
          <c:yMode val="edge"/>
          <c:x val="0.23615178712013857"/>
          <c:y val="8.6393088552915772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310705611491527"/>
          <c:y val="8.7314814814814803E-2"/>
          <c:w val="0.8063373986612562"/>
          <c:h val="0.85307815689705457"/>
        </c:manualLayout>
      </c:layout>
      <c:lineChart>
        <c:grouping val="standard"/>
        <c:varyColors val="0"/>
        <c:ser>
          <c:idx val="0"/>
          <c:order val="0"/>
          <c:tx>
            <c:strRef>
              <c:f>'CBA pepper-zero labour cost'!$M$14</c:f>
              <c:strCache>
                <c:ptCount val="1"/>
                <c:pt idx="0">
                  <c:v>NPV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'CBA pepper-zero labour cost'!$L$15:$L$19</c:f>
              <c:numCache>
                <c:formatCode>General</c:formatCode>
                <c:ptCount val="5"/>
                <c:pt idx="0">
                  <c:v>5</c:v>
                </c:pt>
                <c:pt idx="1">
                  <c:v>25</c:v>
                </c:pt>
                <c:pt idx="2" formatCode="0">
                  <c:v>30</c:v>
                </c:pt>
                <c:pt idx="3" formatCode="0">
                  <c:v>35</c:v>
                </c:pt>
                <c:pt idx="4" formatCode="0">
                  <c:v>40</c:v>
                </c:pt>
              </c:numCache>
            </c:numRef>
          </c:cat>
          <c:val>
            <c:numRef>
              <c:f>'CBA pepper-zero labour cost'!$M$15:$M$19</c:f>
              <c:numCache>
                <c:formatCode>General</c:formatCode>
                <c:ptCount val="5"/>
                <c:pt idx="0">
                  <c:v>19551</c:v>
                </c:pt>
                <c:pt idx="1">
                  <c:v>9957</c:v>
                </c:pt>
                <c:pt idx="2">
                  <c:v>3561</c:v>
                </c:pt>
                <c:pt idx="3">
                  <c:v>363</c:v>
                </c:pt>
                <c:pt idx="4">
                  <c:v>-2416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9BE-46F9-B794-31B997EFD278}"/>
            </c:ext>
          </c:extLst>
        </c:ser>
        <c:ser>
          <c:idx val="1"/>
          <c:order val="1"/>
          <c:tx>
            <c:strRef>
              <c:f>'CBA pepper-zero labour cost'!$N$14</c:f>
              <c:strCache>
                <c:ptCount val="1"/>
                <c:pt idx="0">
                  <c:v>Min. NPV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'CBA pepper-zero labour cost'!$L$15:$L$19</c:f>
              <c:numCache>
                <c:formatCode>General</c:formatCode>
                <c:ptCount val="5"/>
                <c:pt idx="0">
                  <c:v>5</c:v>
                </c:pt>
                <c:pt idx="1">
                  <c:v>25</c:v>
                </c:pt>
                <c:pt idx="2" formatCode="0">
                  <c:v>30</c:v>
                </c:pt>
                <c:pt idx="3" formatCode="0">
                  <c:v>35</c:v>
                </c:pt>
                <c:pt idx="4" formatCode="0">
                  <c:v>40</c:v>
                </c:pt>
              </c:numCache>
            </c:numRef>
          </c:cat>
          <c:val>
            <c:numRef>
              <c:f>'CBA pepper-zero labour cost'!$N$15:$N$19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9BE-46F9-B794-31B997EFD2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52437384"/>
        <c:axId val="552437056"/>
      </c:lineChart>
      <c:catAx>
        <c:axId val="55243738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>
                    <a:solidFill>
                      <a:schemeClr val="tx1"/>
                    </a:solidFill>
                  </a:rPr>
                  <a:t>Number of WFD per 0.25ha</a:t>
                </a:r>
              </a:p>
            </c:rich>
          </c:tx>
          <c:layout>
            <c:manualLayout>
              <c:xMode val="edge"/>
              <c:yMode val="edge"/>
              <c:x val="0.3632626859142607"/>
              <c:y val="0.9239351851851851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95000"/>
                <a:lumOff val="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2437056"/>
        <c:crosses val="autoZero"/>
        <c:auto val="1"/>
        <c:lblAlgn val="ctr"/>
        <c:lblOffset val="100"/>
        <c:noMultiLvlLbl val="0"/>
      </c:catAx>
      <c:valAx>
        <c:axId val="55243705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NPV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95000"/>
                <a:lumOff val="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24373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9234689413823265"/>
          <c:y val="0.29687445319335076"/>
          <c:w val="0.20360213593990403"/>
          <c:h val="0.1497367944096501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sz="1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000" b="0"/>
              <a:t>Pepper: IRR as WFD units increas (Zero opportunity cost of labour)</a:t>
            </a:r>
          </a:p>
        </c:rich>
      </c:tx>
      <c:layout>
        <c:manualLayout>
          <c:xMode val="edge"/>
          <c:yMode val="edge"/>
          <c:x val="0.2261835815863067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sz="14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4156714785651792"/>
          <c:y val="2.3725786976411967E-2"/>
          <c:w val="0.82787729658792653"/>
          <c:h val="0.80933628159493765"/>
        </c:manualLayout>
      </c:layout>
      <c:lineChart>
        <c:grouping val="standard"/>
        <c:varyColors val="0"/>
        <c:ser>
          <c:idx val="0"/>
          <c:order val="0"/>
          <c:tx>
            <c:strRef>
              <c:f>'CBA pepper-zero labour cost'!$Q$14</c:f>
              <c:strCache>
                <c:ptCount val="1"/>
                <c:pt idx="0">
                  <c:v>IRR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'CBA pepper-zero labour cost'!$P$15:$P$19</c:f>
              <c:numCache>
                <c:formatCode>General</c:formatCode>
                <c:ptCount val="5"/>
                <c:pt idx="0">
                  <c:v>5</c:v>
                </c:pt>
                <c:pt idx="1">
                  <c:v>25</c:v>
                </c:pt>
                <c:pt idx="2">
                  <c:v>30</c:v>
                </c:pt>
                <c:pt idx="3">
                  <c:v>35</c:v>
                </c:pt>
                <c:pt idx="4">
                  <c:v>40</c:v>
                </c:pt>
              </c:numCache>
            </c:numRef>
          </c:cat>
          <c:val>
            <c:numRef>
              <c:f>'CBA pepper-zero labour cost'!$Q$15:$Q$19</c:f>
              <c:numCache>
                <c:formatCode>0%</c:formatCode>
                <c:ptCount val="5"/>
                <c:pt idx="0">
                  <c:v>1.39</c:v>
                </c:pt>
                <c:pt idx="1">
                  <c:v>0.59</c:v>
                </c:pt>
                <c:pt idx="2">
                  <c:v>0.32</c:v>
                </c:pt>
                <c:pt idx="3">
                  <c:v>0.21</c:v>
                </c:pt>
                <c:pt idx="4">
                  <c:v>0.12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31F-410D-8A20-E883B562AC11}"/>
            </c:ext>
          </c:extLst>
        </c:ser>
        <c:ser>
          <c:idx val="1"/>
          <c:order val="1"/>
          <c:tx>
            <c:strRef>
              <c:f>'CBA pepper-zero labour cost'!$R$14</c:f>
              <c:strCache>
                <c:ptCount val="1"/>
                <c:pt idx="0">
                  <c:v>Base Rate (20%)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'CBA pepper-zero labour cost'!$P$15:$P$19</c:f>
              <c:numCache>
                <c:formatCode>General</c:formatCode>
                <c:ptCount val="5"/>
                <c:pt idx="0">
                  <c:v>5</c:v>
                </c:pt>
                <c:pt idx="1">
                  <c:v>25</c:v>
                </c:pt>
                <c:pt idx="2">
                  <c:v>30</c:v>
                </c:pt>
                <c:pt idx="3">
                  <c:v>35</c:v>
                </c:pt>
                <c:pt idx="4">
                  <c:v>40</c:v>
                </c:pt>
              </c:numCache>
            </c:numRef>
          </c:cat>
          <c:val>
            <c:numRef>
              <c:f>'CBA pepper-zero labour cost'!$R$15:$R$19</c:f>
              <c:numCache>
                <c:formatCode>0%</c:formatCode>
                <c:ptCount val="5"/>
                <c:pt idx="0">
                  <c:v>0.2</c:v>
                </c:pt>
                <c:pt idx="1">
                  <c:v>0.2</c:v>
                </c:pt>
                <c:pt idx="2">
                  <c:v>0.2</c:v>
                </c:pt>
                <c:pt idx="3">
                  <c:v>0.2</c:v>
                </c:pt>
                <c:pt idx="4">
                  <c:v>0.2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31F-410D-8A20-E883B562AC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51527328"/>
        <c:axId val="551523392"/>
      </c:lineChart>
      <c:catAx>
        <c:axId val="55152732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Number of WFD per 0.25ha</a:t>
                </a:r>
              </a:p>
            </c:rich>
          </c:tx>
          <c:layout>
            <c:manualLayout>
              <c:xMode val="edge"/>
              <c:yMode val="edge"/>
              <c:x val="0.37784601924759409"/>
              <c:y val="0.9218744531933508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95000"/>
                <a:lumOff val="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1523392"/>
        <c:crosses val="autoZero"/>
        <c:auto val="1"/>
        <c:lblAlgn val="ctr"/>
        <c:lblOffset val="100"/>
        <c:noMultiLvlLbl val="0"/>
      </c:catAx>
      <c:valAx>
        <c:axId val="55152339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IRR</a:t>
                </a:r>
              </a:p>
            </c:rich>
          </c:tx>
          <c:layout>
            <c:manualLayout>
              <c:xMode val="edge"/>
              <c:yMode val="edge"/>
              <c:x val="2.208223972003499E-3"/>
              <c:y val="0.4162882764654419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95000"/>
                <a:lumOff val="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1527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6870397268302629"/>
          <c:y val="0.26327124071127939"/>
          <c:w val="0.29317432408327598"/>
          <c:h val="0.1650820629518496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0" i="0" u="none" strike="noStrike" kern="1200" spc="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p=0.259</a:t>
            </a:r>
          </a:p>
        </c:rich>
      </c:tx>
      <c:layout>
        <c:manualLayout>
          <c:xMode val="edge"/>
          <c:yMode val="edge"/>
          <c:x val="0.66367200250978953"/>
          <c:y val="8.462830656556220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0" i="0" u="none" strike="noStrike" kern="1200" spc="0" baseline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9078656611300707"/>
          <c:y val="2.7015157224690743E-2"/>
          <c:w val="0.75497608266134741"/>
          <c:h val="0.7821665493834594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'yield graphs'!$AG$16:$AG$18</c:f>
                <c:numCache>
                  <c:formatCode>General</c:formatCode>
                  <c:ptCount val="3"/>
                  <c:pt idx="0">
                    <c:v>0.67</c:v>
                  </c:pt>
                  <c:pt idx="1">
                    <c:v>0.72</c:v>
                  </c:pt>
                  <c:pt idx="2">
                    <c:v>0.62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'yield graphs'!$AE$16:$AE$18</c:f>
              <c:strCache>
                <c:ptCount val="3"/>
                <c:pt idx="0">
                  <c:v>CWR</c:v>
                </c:pt>
                <c:pt idx="1">
                  <c:v>FP</c:v>
                </c:pt>
                <c:pt idx="2">
                  <c:v>WFD</c:v>
                </c:pt>
              </c:strCache>
            </c:strRef>
          </c:cat>
          <c:val>
            <c:numRef>
              <c:f>'yield graphs'!$AF$16:$AF$18</c:f>
              <c:numCache>
                <c:formatCode>General</c:formatCode>
                <c:ptCount val="3"/>
                <c:pt idx="0">
                  <c:v>6.6</c:v>
                </c:pt>
                <c:pt idx="1">
                  <c:v>6.8</c:v>
                </c:pt>
                <c:pt idx="2">
                  <c:v>5.4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FB-4EEB-94F2-68F84B7C2C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56867480"/>
        <c:axId val="456865184"/>
      </c:barChart>
      <c:catAx>
        <c:axId val="4568674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Irrigation regimes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95000"/>
                <a:lumOff val="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56865184"/>
        <c:crosses val="autoZero"/>
        <c:auto val="1"/>
        <c:lblAlgn val="ctr"/>
        <c:lblOffset val="100"/>
        <c:noMultiLvlLbl val="0"/>
      </c:catAx>
      <c:valAx>
        <c:axId val="45686518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sz="1100" b="0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800" dirty="0"/>
                  <a:t>Yield (t ha </a:t>
                </a:r>
                <a:r>
                  <a:rPr lang="en-US" sz="1800" baseline="30000" dirty="0"/>
                  <a:t>-1</a:t>
                </a:r>
                <a:r>
                  <a:rPr lang="en-US" sz="1800" dirty="0"/>
                  <a:t>)</a:t>
                </a:r>
              </a:p>
              <a:p>
                <a:pPr algn="ctr" rtl="0">
                  <a:defRPr/>
                </a:pPr>
                <a:endParaRPr lang="en-US" sz="18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sz="1100" b="0" i="0" u="none" strike="noStrike" kern="1200" baseline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95000"/>
                <a:lumOff val="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568674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chemeClr val="tx1">
              <a:lumMod val="95000"/>
              <a:lumOff val="5000"/>
            </a:schemeClr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0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p=0.525</a:t>
            </a:r>
          </a:p>
        </c:rich>
      </c:tx>
      <c:layout>
        <c:manualLayout>
          <c:xMode val="edge"/>
          <c:yMode val="edge"/>
          <c:x val="0.68957499605647821"/>
          <c:y val="0.1260945941125702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0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9074963190576786"/>
          <c:y val="2.860166967986991E-2"/>
          <c:w val="0.66066032904423533"/>
          <c:h val="0.7793770823812089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'yield graphs'!$AB$16:$AB$18</c:f>
                <c:numCache>
                  <c:formatCode>General</c:formatCode>
                  <c:ptCount val="3"/>
                  <c:pt idx="0">
                    <c:v>0.3</c:v>
                  </c:pt>
                  <c:pt idx="1">
                    <c:v>0.4</c:v>
                  </c:pt>
                  <c:pt idx="2">
                    <c:v>0.5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'yield graphs'!$Z$16:$Z$18</c:f>
              <c:strCache>
                <c:ptCount val="3"/>
                <c:pt idx="0">
                  <c:v>CWR</c:v>
                </c:pt>
                <c:pt idx="1">
                  <c:v>FP</c:v>
                </c:pt>
                <c:pt idx="2">
                  <c:v>WFD</c:v>
                </c:pt>
              </c:strCache>
            </c:strRef>
          </c:cat>
          <c:val>
            <c:numRef>
              <c:f>'yield graphs'!$AA$16:$AA$18</c:f>
              <c:numCache>
                <c:formatCode>General</c:formatCode>
                <c:ptCount val="3"/>
                <c:pt idx="0">
                  <c:v>5.4</c:v>
                </c:pt>
                <c:pt idx="1">
                  <c:v>5.6</c:v>
                </c:pt>
                <c:pt idx="2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02D-4DA1-879A-03BC3BC4DD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08503608"/>
        <c:axId val="608502624"/>
      </c:barChart>
      <c:catAx>
        <c:axId val="60850360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Irrigation regimes</a:t>
                </a:r>
              </a:p>
            </c:rich>
          </c:tx>
          <c:layout>
            <c:manualLayout>
              <c:xMode val="edge"/>
              <c:yMode val="edge"/>
              <c:x val="0.40491150442477886"/>
              <c:y val="0.9275462962962962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08502624"/>
        <c:crosses val="autoZero"/>
        <c:auto val="1"/>
        <c:lblAlgn val="ctr"/>
        <c:lblOffset val="100"/>
        <c:noMultiLvlLbl val="0"/>
      </c:catAx>
      <c:valAx>
        <c:axId val="60850262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800" dirty="0"/>
                  <a:t>Yield (t </a:t>
                </a:r>
                <a:r>
                  <a:rPr lang="en-US" sz="1800" b="0" i="0" u="none" strike="noStrike" baseline="0" dirty="0">
                    <a:effectLst/>
                  </a:rPr>
                  <a:t>ha</a:t>
                </a:r>
                <a:r>
                  <a:rPr lang="en-US" sz="1800" b="0" i="0" u="none" strike="noStrike" baseline="30000" dirty="0">
                    <a:effectLst/>
                  </a:rPr>
                  <a:t>-1</a:t>
                </a:r>
                <a:r>
                  <a:rPr lang="en-US" sz="1800" dirty="0"/>
                  <a:t>)</a:t>
                </a:r>
              </a:p>
            </c:rich>
          </c:tx>
          <c:layout>
            <c:manualLayout>
              <c:xMode val="edge"/>
              <c:yMode val="edge"/>
              <c:x val="4.2254017028359259E-3"/>
              <c:y val="7.9728997748389624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08503608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1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dirty="0"/>
              <a:t>Year 2</a:t>
            </a:r>
          </a:p>
        </c:rich>
      </c:tx>
      <c:layout>
        <c:manualLayout>
          <c:xMode val="edge"/>
          <c:yMode val="edge"/>
          <c:x val="0.29357627552653481"/>
          <c:y val="2.592607174103236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2437231931374432"/>
          <c:y val="4.6616405128496199E-2"/>
          <c:w val="0.77562768068625565"/>
          <c:h val="0.7002677165354331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'yield graphs'!$AT$63:$AY$63</c:f>
                <c:numCache>
                  <c:formatCode>General</c:formatCode>
                  <c:ptCount val="6"/>
                  <c:pt idx="0">
                    <c:v>0.45</c:v>
                  </c:pt>
                  <c:pt idx="1">
                    <c:v>0.43</c:v>
                  </c:pt>
                  <c:pt idx="2">
                    <c:v>1.06</c:v>
                  </c:pt>
                  <c:pt idx="3">
                    <c:v>0.74</c:v>
                  </c:pt>
                  <c:pt idx="4">
                    <c:v>0.98</c:v>
                  </c:pt>
                  <c:pt idx="5">
                    <c:v>1.0900000000000001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'yield graphs'!$AT$61:$AY$61</c:f>
              <c:strCache>
                <c:ptCount val="6"/>
                <c:pt idx="0">
                  <c:v>F1</c:v>
                </c:pt>
                <c:pt idx="1">
                  <c:v>F2</c:v>
                </c:pt>
                <c:pt idx="2">
                  <c:v>F3</c:v>
                </c:pt>
                <c:pt idx="3">
                  <c:v>F4</c:v>
                </c:pt>
                <c:pt idx="4">
                  <c:v>F5</c:v>
                </c:pt>
                <c:pt idx="5">
                  <c:v>F6</c:v>
                </c:pt>
              </c:strCache>
            </c:strRef>
          </c:cat>
          <c:val>
            <c:numRef>
              <c:f>'yield graphs'!$AT$62:$AY$62</c:f>
              <c:numCache>
                <c:formatCode>General</c:formatCode>
                <c:ptCount val="6"/>
                <c:pt idx="0">
                  <c:v>8.6</c:v>
                </c:pt>
                <c:pt idx="1">
                  <c:v>8</c:v>
                </c:pt>
                <c:pt idx="2">
                  <c:v>5.0999999999999996</c:v>
                </c:pt>
                <c:pt idx="3">
                  <c:v>4.2</c:v>
                </c:pt>
                <c:pt idx="4">
                  <c:v>5.4</c:v>
                </c:pt>
                <c:pt idx="5">
                  <c:v>6.2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EF-497F-86CC-0149BA928E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88861200"/>
        <c:axId val="588859560"/>
      </c:barChart>
      <c:catAx>
        <c:axId val="58886120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Fertilizer treatments </a:t>
                </a:r>
              </a:p>
            </c:rich>
          </c:tx>
          <c:layout>
            <c:manualLayout>
              <c:xMode val="edge"/>
              <c:yMode val="edge"/>
              <c:x val="0.47166535433070866"/>
              <c:y val="0.9259259259259259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95000"/>
                <a:lumOff val="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8859560"/>
        <c:crosses val="autoZero"/>
        <c:auto val="1"/>
        <c:lblAlgn val="ctr"/>
        <c:lblOffset val="100"/>
        <c:noMultiLvlLbl val="0"/>
      </c:catAx>
      <c:valAx>
        <c:axId val="588859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sz="1600" b="0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dirty="0"/>
                  <a:t>Yield (t ha </a:t>
                </a:r>
                <a:r>
                  <a:rPr lang="en-US" sz="1800" baseline="30000" dirty="0"/>
                  <a:t>-1</a:t>
                </a:r>
                <a:r>
                  <a:rPr lang="en-US" sz="1800" dirty="0"/>
                  <a:t>)</a:t>
                </a:r>
              </a:p>
              <a:p>
                <a:pPr algn="ctr" rtl="0">
                  <a:defRPr/>
                </a:pPr>
                <a:endParaRPr lang="en-US" sz="1800" dirty="0"/>
              </a:p>
            </c:rich>
          </c:tx>
          <c:layout>
            <c:manualLayout>
              <c:xMode val="edge"/>
              <c:yMode val="edge"/>
              <c:x val="0"/>
              <c:y val="0.1226111111111111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sz="1600" b="0" i="0" u="none" strike="noStrike" kern="1200" baseline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95000"/>
                <a:lumOff val="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88612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chemeClr val="tx1">
              <a:lumMod val="95000"/>
              <a:lumOff val="5000"/>
            </a:schemeClr>
          </a:solidFill>
        </a:defRPr>
      </a:pPr>
      <a:endParaRPr lang="en-US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p = 0.520</a:t>
            </a:r>
          </a:p>
        </c:rich>
      </c:tx>
      <c:layout>
        <c:manualLayout>
          <c:xMode val="edge"/>
          <c:yMode val="edge"/>
          <c:x val="0.51712911651037496"/>
          <c:y val="3.05743612142388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87352547912643"/>
          <c:y val="2.5564888565232698E-2"/>
          <c:w val="0.78862006635962956"/>
          <c:h val="0.6845760765711570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'yield graphs'!$O$40:$AF$40</c:f>
                <c:numCache>
                  <c:formatCode>General</c:formatCode>
                  <c:ptCount val="18"/>
                  <c:pt idx="0">
                    <c:v>0.8</c:v>
                  </c:pt>
                  <c:pt idx="1">
                    <c:v>0.4</c:v>
                  </c:pt>
                  <c:pt idx="2">
                    <c:v>1.9</c:v>
                  </c:pt>
                  <c:pt idx="3">
                    <c:v>1.4</c:v>
                  </c:pt>
                  <c:pt idx="4">
                    <c:v>1.8</c:v>
                  </c:pt>
                  <c:pt idx="5">
                    <c:v>1.4</c:v>
                  </c:pt>
                  <c:pt idx="6">
                    <c:v>0.1</c:v>
                  </c:pt>
                  <c:pt idx="7">
                    <c:v>0.4</c:v>
                  </c:pt>
                  <c:pt idx="8">
                    <c:v>1.8</c:v>
                  </c:pt>
                  <c:pt idx="9">
                    <c:v>1.8</c:v>
                  </c:pt>
                  <c:pt idx="10">
                    <c:v>2.1</c:v>
                  </c:pt>
                  <c:pt idx="11">
                    <c:v>1.3</c:v>
                  </c:pt>
                  <c:pt idx="12">
                    <c:v>0.5</c:v>
                  </c:pt>
                  <c:pt idx="13">
                    <c:v>1</c:v>
                  </c:pt>
                  <c:pt idx="14">
                    <c:v>1.7</c:v>
                  </c:pt>
                  <c:pt idx="15">
                    <c:v>1.7</c:v>
                  </c:pt>
                  <c:pt idx="16">
                    <c:v>1.2</c:v>
                  </c:pt>
                  <c:pt idx="17">
                    <c:v>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'yield graphs'!$O$42:$AF$43</c:f>
              <c:multiLvlStrCache>
                <c:ptCount val="18"/>
                <c:lvl>
                  <c:pt idx="0">
                    <c:v>F1</c:v>
                  </c:pt>
                  <c:pt idx="1">
                    <c:v>F2</c:v>
                  </c:pt>
                  <c:pt idx="2">
                    <c:v>F3</c:v>
                  </c:pt>
                  <c:pt idx="3">
                    <c:v>F4</c:v>
                  </c:pt>
                  <c:pt idx="4">
                    <c:v>F5</c:v>
                  </c:pt>
                  <c:pt idx="5">
                    <c:v>F6</c:v>
                  </c:pt>
                  <c:pt idx="6">
                    <c:v>F1</c:v>
                  </c:pt>
                  <c:pt idx="7">
                    <c:v>F2</c:v>
                  </c:pt>
                  <c:pt idx="8">
                    <c:v>F3</c:v>
                  </c:pt>
                  <c:pt idx="9">
                    <c:v>F4</c:v>
                  </c:pt>
                  <c:pt idx="10">
                    <c:v>F5</c:v>
                  </c:pt>
                  <c:pt idx="11">
                    <c:v>F6</c:v>
                  </c:pt>
                  <c:pt idx="12">
                    <c:v>F1</c:v>
                  </c:pt>
                  <c:pt idx="13">
                    <c:v>F2</c:v>
                  </c:pt>
                  <c:pt idx="14">
                    <c:v>F3</c:v>
                  </c:pt>
                  <c:pt idx="15">
                    <c:v>F4</c:v>
                  </c:pt>
                  <c:pt idx="16">
                    <c:v>F5</c:v>
                  </c:pt>
                  <c:pt idx="17">
                    <c:v>F6</c:v>
                  </c:pt>
                </c:lvl>
                <c:lvl>
                  <c:pt idx="0">
                    <c:v>CWR</c:v>
                  </c:pt>
                  <c:pt idx="6">
                    <c:v>FP</c:v>
                  </c:pt>
                  <c:pt idx="12">
                    <c:v>WFD</c:v>
                  </c:pt>
                </c:lvl>
              </c:multiLvlStrCache>
            </c:multiLvlStrRef>
          </c:cat>
          <c:val>
            <c:numRef>
              <c:f>'yield graphs'!$O$44:$AF$44</c:f>
              <c:numCache>
                <c:formatCode>General</c:formatCode>
                <c:ptCount val="18"/>
                <c:pt idx="0">
                  <c:v>6.8</c:v>
                </c:pt>
                <c:pt idx="1">
                  <c:v>7.4</c:v>
                </c:pt>
                <c:pt idx="2">
                  <c:v>5</c:v>
                </c:pt>
                <c:pt idx="3">
                  <c:v>3.4</c:v>
                </c:pt>
                <c:pt idx="4">
                  <c:v>4.5999999999999996</c:v>
                </c:pt>
                <c:pt idx="5">
                  <c:v>5.8</c:v>
                </c:pt>
                <c:pt idx="6">
                  <c:v>8.4</c:v>
                </c:pt>
                <c:pt idx="7">
                  <c:v>6.6</c:v>
                </c:pt>
                <c:pt idx="8">
                  <c:v>4.5999999999999996</c:v>
                </c:pt>
                <c:pt idx="9">
                  <c:v>4.2</c:v>
                </c:pt>
                <c:pt idx="10">
                  <c:v>5.2</c:v>
                </c:pt>
                <c:pt idx="11">
                  <c:v>5</c:v>
                </c:pt>
                <c:pt idx="12">
                  <c:v>6.4</c:v>
                </c:pt>
                <c:pt idx="13">
                  <c:v>6</c:v>
                </c:pt>
                <c:pt idx="14">
                  <c:v>3.2</c:v>
                </c:pt>
                <c:pt idx="15">
                  <c:v>3</c:v>
                </c:pt>
                <c:pt idx="16">
                  <c:v>3.6</c:v>
                </c:pt>
                <c:pt idx="17">
                  <c:v>4.5999999999999996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E40-4061-9A5C-DFEFFB01B7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125283912"/>
        <c:axId val="-2102095576"/>
      </c:barChart>
      <c:catAx>
        <c:axId val="-212528391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Irrigation regimes X fertilizer treatments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02095576"/>
        <c:crosses val="autoZero"/>
        <c:auto val="1"/>
        <c:lblAlgn val="ctr"/>
        <c:lblOffset val="100"/>
        <c:noMultiLvlLbl val="0"/>
      </c:catAx>
      <c:valAx>
        <c:axId val="-210209557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600" dirty="0"/>
                  <a:t>Yield of pepper (t ha</a:t>
                </a:r>
                <a:r>
                  <a:rPr lang="en-US" sz="1600" baseline="30000" dirty="0"/>
                  <a:t>-1</a:t>
                </a:r>
                <a:r>
                  <a:rPr lang="en-US" sz="1600" dirty="0"/>
                  <a:t>)</a:t>
                </a:r>
              </a:p>
            </c:rich>
          </c:tx>
          <c:layout>
            <c:manualLayout>
              <c:xMode val="edge"/>
              <c:yMode val="edge"/>
              <c:x val="9.3562710816329706E-3"/>
              <c:y val="2.86016696798699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25283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1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  <c:userShapes r:id="rId5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0" i="0" u="none" strike="noStrike" kern="1200" spc="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Year 2</a:t>
            </a:r>
          </a:p>
        </c:rich>
      </c:tx>
      <c:layout>
        <c:manualLayout>
          <c:xMode val="edge"/>
          <c:yMode val="edge"/>
          <c:x val="0.2407985564304462"/>
          <c:y val="5.55555555555555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0" i="0" u="none" strike="noStrike" kern="1200" spc="0" baseline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3182519667839504"/>
          <c:y val="2.5428331875182269E-2"/>
          <c:w val="0.85481572559603836"/>
          <c:h val="0.674593888811558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'yield graphs'!$N$74</c:f>
              <c:strCache>
                <c:ptCount val="1"/>
                <c:pt idx="0">
                  <c:v>yield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'yield graphs'!$O$75:$AF$75</c:f>
                <c:numCache>
                  <c:formatCode>General</c:formatCode>
                  <c:ptCount val="18"/>
                  <c:pt idx="0">
                    <c:v>0.85582000000000003</c:v>
                  </c:pt>
                  <c:pt idx="1">
                    <c:v>0.34064</c:v>
                  </c:pt>
                  <c:pt idx="2">
                    <c:v>2.0346199999999999</c:v>
                  </c:pt>
                  <c:pt idx="3">
                    <c:v>1.65629</c:v>
                  </c:pt>
                  <c:pt idx="4">
                    <c:v>1.5451299999999999</c:v>
                  </c:pt>
                  <c:pt idx="5">
                    <c:v>2.2678099999999999</c:v>
                  </c:pt>
                  <c:pt idx="6">
                    <c:v>9.6089999999999995E-2</c:v>
                  </c:pt>
                  <c:pt idx="7">
                    <c:v>0.39934999999999998</c:v>
                  </c:pt>
                  <c:pt idx="8">
                    <c:v>2.5004</c:v>
                  </c:pt>
                  <c:pt idx="9">
                    <c:v>1.40913</c:v>
                  </c:pt>
                  <c:pt idx="10">
                    <c:v>2.1687699999999999</c:v>
                  </c:pt>
                  <c:pt idx="11">
                    <c:v>2.21848</c:v>
                  </c:pt>
                  <c:pt idx="12">
                    <c:v>0.53486</c:v>
                  </c:pt>
                  <c:pt idx="13">
                    <c:v>1.1903300000000001</c:v>
                  </c:pt>
                  <c:pt idx="14">
                    <c:v>1.43282</c:v>
                  </c:pt>
                  <c:pt idx="15">
                    <c:v>1.1940999999999999</c:v>
                  </c:pt>
                  <c:pt idx="16">
                    <c:v>1.8850499999999999</c:v>
                  </c:pt>
                  <c:pt idx="17">
                    <c:v>1.9331400000000001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'yield graphs'!$O$72:$AF$73</c:f>
              <c:multiLvlStrCache>
                <c:ptCount val="18"/>
                <c:lvl>
                  <c:pt idx="0">
                    <c:v>F1</c:v>
                  </c:pt>
                  <c:pt idx="1">
                    <c:v>F2</c:v>
                  </c:pt>
                  <c:pt idx="2">
                    <c:v>F3</c:v>
                  </c:pt>
                  <c:pt idx="3">
                    <c:v>F4</c:v>
                  </c:pt>
                  <c:pt idx="4">
                    <c:v>F5</c:v>
                  </c:pt>
                  <c:pt idx="5">
                    <c:v>F6</c:v>
                  </c:pt>
                  <c:pt idx="6">
                    <c:v>F1</c:v>
                  </c:pt>
                  <c:pt idx="7">
                    <c:v>F2</c:v>
                  </c:pt>
                  <c:pt idx="8">
                    <c:v>F3</c:v>
                  </c:pt>
                  <c:pt idx="9">
                    <c:v>F4</c:v>
                  </c:pt>
                  <c:pt idx="10">
                    <c:v>F5</c:v>
                  </c:pt>
                  <c:pt idx="11">
                    <c:v>F6</c:v>
                  </c:pt>
                  <c:pt idx="12">
                    <c:v>F1</c:v>
                  </c:pt>
                  <c:pt idx="13">
                    <c:v>F2</c:v>
                  </c:pt>
                  <c:pt idx="14">
                    <c:v>F3</c:v>
                  </c:pt>
                  <c:pt idx="15">
                    <c:v>F4</c:v>
                  </c:pt>
                  <c:pt idx="16">
                    <c:v>F5</c:v>
                  </c:pt>
                  <c:pt idx="17">
                    <c:v>F6</c:v>
                  </c:pt>
                </c:lvl>
                <c:lvl>
                  <c:pt idx="0">
                    <c:v>CWR</c:v>
                  </c:pt>
                  <c:pt idx="6">
                    <c:v>FP</c:v>
                  </c:pt>
                  <c:pt idx="12">
                    <c:v>WFD</c:v>
                  </c:pt>
                </c:lvl>
              </c:multiLvlStrCache>
            </c:multiLvlStrRef>
          </c:cat>
          <c:val>
            <c:numRef>
              <c:f>'yield graphs'!$O$74:$AF$74</c:f>
              <c:numCache>
                <c:formatCode>General</c:formatCode>
                <c:ptCount val="18"/>
                <c:pt idx="0">
                  <c:v>8.27</c:v>
                </c:pt>
                <c:pt idx="1">
                  <c:v>8.77</c:v>
                </c:pt>
                <c:pt idx="2">
                  <c:v>5.9566999999999997</c:v>
                </c:pt>
                <c:pt idx="3">
                  <c:v>4.0999999999999996</c:v>
                </c:pt>
                <c:pt idx="4">
                  <c:v>5.52</c:v>
                </c:pt>
                <c:pt idx="5">
                  <c:v>6.9367000000000001</c:v>
                </c:pt>
                <c:pt idx="6">
                  <c:v>9.98</c:v>
                </c:pt>
                <c:pt idx="7">
                  <c:v>7.9633000000000003</c:v>
                </c:pt>
                <c:pt idx="8">
                  <c:v>5.5266999999999999</c:v>
                </c:pt>
                <c:pt idx="9">
                  <c:v>4.9466999999999999</c:v>
                </c:pt>
                <c:pt idx="10">
                  <c:v>6.3167</c:v>
                </c:pt>
                <c:pt idx="11">
                  <c:v>6.14</c:v>
                </c:pt>
                <c:pt idx="12">
                  <c:v>7.6433</c:v>
                </c:pt>
                <c:pt idx="13">
                  <c:v>7.2533000000000003</c:v>
                </c:pt>
                <c:pt idx="14">
                  <c:v>3.9033000000000002</c:v>
                </c:pt>
                <c:pt idx="15">
                  <c:v>3.6433</c:v>
                </c:pt>
                <c:pt idx="16">
                  <c:v>4.3232999999999997</c:v>
                </c:pt>
                <c:pt idx="17">
                  <c:v>5.49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1F-47EB-B9F8-B18C02558F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54278544"/>
        <c:axId val="454278872"/>
      </c:barChart>
      <c:catAx>
        <c:axId val="45427854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algn="ctr" rtl="0">
                  <a:defRPr sz="1100" b="0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Irrigation regimes X fertilizer treatments</a:t>
                </a:r>
              </a:p>
              <a:p>
                <a:pPr algn="ctr" rtl="0">
                  <a:defRPr/>
                </a:pPr>
                <a:endParaRPr lang="en-US"/>
              </a:p>
            </c:rich>
          </c:tx>
          <c:layout>
            <c:manualLayout>
              <c:xMode val="edge"/>
              <c:yMode val="edge"/>
              <c:x val="0.23594849090369685"/>
              <c:y val="0.8670382274475100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algn="ctr" rtl="0">
                <a:defRPr sz="1100" b="0" i="0" u="none" strike="noStrike" kern="1200" baseline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95000"/>
                <a:lumOff val="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4278872"/>
        <c:crosses val="autoZero"/>
        <c:auto val="1"/>
        <c:lblAlgn val="ctr"/>
        <c:lblOffset val="100"/>
        <c:noMultiLvlLbl val="0"/>
      </c:catAx>
      <c:valAx>
        <c:axId val="45427887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sz="1100" b="0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Yield of pepper (t ha-1)</a:t>
                </a:r>
              </a:p>
              <a:p>
                <a:pPr algn="ctr" rtl="0">
                  <a:defRPr/>
                </a:pPr>
                <a:endParaRPr lang="en-US"/>
              </a:p>
            </c:rich>
          </c:tx>
          <c:layout>
            <c:manualLayout>
              <c:xMode val="edge"/>
              <c:yMode val="edge"/>
              <c:x val="0"/>
              <c:y val="4.9838145231846022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sz="1100" b="0" i="0" u="none" strike="noStrike" kern="1200" baseline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95000"/>
                <a:lumOff val="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4278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chemeClr val="tx1">
              <a:lumMod val="95000"/>
              <a:lumOff val="5000"/>
            </a:schemeClr>
          </a:solidFill>
        </a:defRPr>
      </a:pPr>
      <a:endParaRPr lang="en-US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p= 0.040</a:t>
            </a:r>
          </a:p>
        </c:rich>
      </c:tx>
      <c:layout>
        <c:manualLayout>
          <c:xMode val="edge"/>
          <c:yMode val="edge"/>
          <c:x val="0.72318614584941587"/>
          <c:y val="0.1922510737854245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1218208018115386"/>
          <c:y val="3.2882564344485013E-2"/>
          <c:w val="0.77066076320629595"/>
          <c:h val="0.7754939486730829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WUE!$I$19:$N$19</c:f>
                <c:numCache>
                  <c:formatCode>General</c:formatCode>
                  <c:ptCount val="6"/>
                  <c:pt idx="0">
                    <c:v>2.1999999999999999E-2</c:v>
                  </c:pt>
                  <c:pt idx="1">
                    <c:v>2.3E-2</c:v>
                  </c:pt>
                  <c:pt idx="2">
                    <c:v>7.0000000000000007E-2</c:v>
                  </c:pt>
                  <c:pt idx="3">
                    <c:v>6.3E-2</c:v>
                  </c:pt>
                  <c:pt idx="4">
                    <c:v>7.0000000000000007E-2</c:v>
                  </c:pt>
                  <c:pt idx="5">
                    <c:v>0.05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WUE!$I$17:$N$17</c:f>
              <c:strCache>
                <c:ptCount val="6"/>
                <c:pt idx="0">
                  <c:v>F1</c:v>
                </c:pt>
                <c:pt idx="1">
                  <c:v>F2</c:v>
                </c:pt>
                <c:pt idx="2">
                  <c:v>F3</c:v>
                </c:pt>
                <c:pt idx="3">
                  <c:v>F4</c:v>
                </c:pt>
                <c:pt idx="4">
                  <c:v>F5</c:v>
                </c:pt>
                <c:pt idx="5">
                  <c:v>F6</c:v>
                </c:pt>
              </c:strCache>
            </c:strRef>
          </c:cat>
          <c:val>
            <c:numRef>
              <c:f>WUE!$I$18:$N$18</c:f>
              <c:numCache>
                <c:formatCode>General</c:formatCode>
                <c:ptCount val="6"/>
                <c:pt idx="0">
                  <c:v>0.98868347780302002</c:v>
                </c:pt>
                <c:pt idx="1">
                  <c:v>0.91182436290481805</c:v>
                </c:pt>
                <c:pt idx="2">
                  <c:v>0.58701062984309305</c:v>
                </c:pt>
                <c:pt idx="3">
                  <c:v>0.48530645465599298</c:v>
                </c:pt>
                <c:pt idx="4">
                  <c:v>0.606256349732883</c:v>
                </c:pt>
                <c:pt idx="5">
                  <c:v>0.69340731400012701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71-439C-85F5-0321C40FB3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120723960"/>
        <c:axId val="-2121265896"/>
      </c:barChart>
      <c:catAx>
        <c:axId val="-21207239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Fertilizer treatments </a:t>
                </a:r>
              </a:p>
            </c:rich>
          </c:tx>
          <c:layout>
            <c:manualLayout>
              <c:xMode val="edge"/>
              <c:yMode val="edge"/>
              <c:x val="0.40989157842540785"/>
              <c:y val="0.9084585965215886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21265896"/>
        <c:crosses val="autoZero"/>
        <c:auto val="1"/>
        <c:lblAlgn val="ctr"/>
        <c:lblOffset val="100"/>
        <c:noMultiLvlLbl val="0"/>
      </c:catAx>
      <c:valAx>
        <c:axId val="-2121265896"/>
        <c:scaling>
          <c:orientation val="minMax"/>
          <c:max val="1.3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0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dirty="0"/>
                  <a:t>Water </a:t>
                </a:r>
                <a:r>
                  <a:rPr lang="en-US" sz="1100" b="1" dirty="0">
                    <a:effectLst/>
                  </a:rPr>
                  <a:t> productivity </a:t>
                </a:r>
                <a:r>
                  <a:rPr lang="en-US" sz="1000" b="0" i="0" u="none" strike="noStrike" baseline="0" dirty="0">
                    <a:effectLst/>
                  </a:rPr>
                  <a:t>(kg m</a:t>
                </a:r>
                <a:r>
                  <a:rPr lang="en-US" sz="1000" b="0" i="0" u="none" strike="noStrike" baseline="30000" dirty="0">
                    <a:effectLst/>
                  </a:rPr>
                  <a:t>-3</a:t>
                </a:r>
                <a:r>
                  <a:rPr lang="en-US" sz="1000" b="0" i="0" u="none" strike="noStrike" baseline="0" dirty="0">
                    <a:effectLst/>
                  </a:rPr>
                  <a:t>) </a:t>
                </a:r>
                <a:r>
                  <a:rPr lang="en-US" sz="1100" b="1" dirty="0">
                    <a:effectLst/>
                  </a:rPr>
                  <a:t>  </a:t>
                </a:r>
                <a:endParaRPr lang="en-US" sz="1100" dirty="0">
                  <a:effectLst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solidFill>
                      <a:prstClr val="black"/>
                    </a:solidFill>
                  </a:defRPr>
                </a:pPr>
                <a:endParaRPr lang="en-US" sz="1100" dirty="0"/>
              </a:p>
            </c:rich>
          </c:tx>
          <c:layout>
            <c:manualLayout>
              <c:xMode val="edge"/>
              <c:yMode val="edge"/>
              <c:x val="5.4629629629629632E-2"/>
              <c:y val="4.0568812845489348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000" b="0" i="0" u="none" strike="noStrike" kern="120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20723960"/>
        <c:crosses val="autoZero"/>
        <c:crossBetween val="between"/>
        <c:majorUnit val="0.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4">
    <c:autoUpdate val="0"/>
  </c:externalData>
  <c:userShapes r:id="rId5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p = 0.578</a:t>
            </a:r>
          </a:p>
        </c:rich>
      </c:tx>
      <c:layout>
        <c:manualLayout>
          <c:xMode val="edge"/>
          <c:yMode val="edge"/>
          <c:x val="0.60747666958296886"/>
          <c:y val="2.86961983939167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568746214415506"/>
          <c:y val="5.4236293379994166E-2"/>
          <c:w val="0.71257015949929337"/>
          <c:h val="0.7589887722368036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WUEgraphs!$T$11:$T$13</c:f>
                <c:numCache>
                  <c:formatCode>General</c:formatCode>
                  <c:ptCount val="3"/>
                  <c:pt idx="0">
                    <c:v>5.8000000000000003E-2</c:v>
                  </c:pt>
                  <c:pt idx="1">
                    <c:v>0.115</c:v>
                  </c:pt>
                  <c:pt idx="2">
                    <c:v>0.104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WUEgraphs!$R$11:$R$13</c:f>
              <c:strCache>
                <c:ptCount val="3"/>
                <c:pt idx="0">
                  <c:v>CWR</c:v>
                </c:pt>
                <c:pt idx="1">
                  <c:v>FP</c:v>
                </c:pt>
                <c:pt idx="2">
                  <c:v>WFD</c:v>
                </c:pt>
              </c:strCache>
            </c:strRef>
          </c:cat>
          <c:val>
            <c:numRef>
              <c:f>WUEgraphs!$S$11:$S$13</c:f>
              <c:numCache>
                <c:formatCode>General</c:formatCode>
                <c:ptCount val="3"/>
                <c:pt idx="0">
                  <c:v>0.79500000000000004</c:v>
                </c:pt>
                <c:pt idx="1">
                  <c:v>0.72599999999999998</c:v>
                </c:pt>
                <c:pt idx="2">
                  <c:v>0.68300000000000005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889-4CAC-AA43-D7D1B73F53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82068904"/>
        <c:axId val="582069232"/>
      </c:barChart>
      <c:catAx>
        <c:axId val="5820689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Irrigation regimes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2069232"/>
        <c:crosses val="autoZero"/>
        <c:auto val="1"/>
        <c:lblAlgn val="ctr"/>
        <c:lblOffset val="100"/>
        <c:noMultiLvlLbl val="0"/>
      </c:catAx>
      <c:valAx>
        <c:axId val="58206923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0" i="0" baseline="0" dirty="0">
                    <a:effectLst/>
                  </a:rPr>
                  <a:t>Water </a:t>
                </a:r>
                <a:r>
                  <a:rPr lang="en-US" sz="1100" b="1" i="0" baseline="0" dirty="0">
                    <a:effectLst/>
                  </a:rPr>
                  <a:t> productivity </a:t>
                </a:r>
                <a:r>
                  <a:rPr lang="en-US" sz="1100" b="0" i="0" baseline="0" dirty="0">
                    <a:effectLst/>
                  </a:rPr>
                  <a:t>(kg m</a:t>
                </a:r>
                <a:r>
                  <a:rPr lang="en-US" sz="1100" b="0" i="0" baseline="30000" dirty="0">
                    <a:effectLst/>
                  </a:rPr>
                  <a:t>-3</a:t>
                </a:r>
                <a:r>
                  <a:rPr lang="en-US" sz="1100" b="0" i="0" baseline="0" dirty="0">
                    <a:effectLst/>
                  </a:rPr>
                  <a:t>) </a:t>
                </a:r>
                <a:r>
                  <a:rPr lang="en-US" sz="1100" b="1" i="0" baseline="0" dirty="0">
                    <a:effectLst/>
                  </a:rPr>
                  <a:t>  </a:t>
                </a:r>
                <a:endParaRPr lang="en-US" sz="1100" dirty="0">
                  <a:effectLst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100" dirty="0"/>
                  <a:t>) </a:t>
                </a:r>
              </a:p>
            </c:rich>
          </c:tx>
          <c:layout>
            <c:manualLayout>
              <c:xMode val="edge"/>
              <c:yMode val="edge"/>
              <c:x val="5.5555555555555558E-3"/>
              <c:y val="8.8823272090988614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2068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10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0.12708</cdr:x>
      <cdr:y>0.05208</cdr:y>
    </cdr:from>
    <cdr:to>
      <cdr:x>0.50903</cdr:x>
      <cdr:y>0.19329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81025" y="142875"/>
          <a:ext cx="1746250" cy="3873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/>
            <a:t>Year 2</a:t>
          </a:r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0.63815</cdr:x>
      <cdr:y>0.06946</cdr:y>
    </cdr:from>
    <cdr:to>
      <cdr:x>0.88374</cdr:x>
      <cdr:y>0.2194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101976" y="200026"/>
          <a:ext cx="1193800" cy="431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/>
            <a:t>p=0.011</a:t>
          </a:r>
        </a:p>
      </cdr:txBody>
    </cdr:sp>
  </cdr:relSizeAnchor>
  <cdr:relSizeAnchor xmlns:cdr="http://schemas.openxmlformats.org/drawingml/2006/chartDrawing">
    <cdr:from>
      <cdr:x>0.80867</cdr:x>
      <cdr:y>0.30164</cdr:y>
    </cdr:from>
    <cdr:to>
      <cdr:x>0.93394</cdr:x>
      <cdr:y>0.38169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951370" y="861460"/>
          <a:ext cx="4572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 err="1"/>
            <a:t>abc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0.689</cdr:x>
      <cdr:y>0.36156</cdr:y>
    </cdr:from>
    <cdr:to>
      <cdr:x>0.78251</cdr:x>
      <cdr:y>0.46828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514600" y="1032572"/>
          <a:ext cx="341312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dirty="0"/>
            <a:t>ab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0.5846</cdr:x>
      <cdr:y>0.43505</cdr:y>
    </cdr:from>
    <cdr:to>
      <cdr:x>0.70987</cdr:x>
      <cdr:y>0.51509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133600" y="1242460"/>
          <a:ext cx="4572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/>
            <a:t>a</a:t>
          </a:r>
        </a:p>
      </cdr:txBody>
    </cdr:sp>
  </cdr:relSizeAnchor>
  <cdr:relSizeAnchor xmlns:cdr="http://schemas.openxmlformats.org/drawingml/2006/chartDrawing">
    <cdr:from>
      <cdr:x>0.43845</cdr:x>
      <cdr:y>0.37351</cdr:y>
    </cdr:from>
    <cdr:to>
      <cdr:x>0.54284</cdr:x>
      <cdr:y>0.46173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600200" y="1066724"/>
          <a:ext cx="381000" cy="2519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/>
            <a:t>a</a:t>
          </a:r>
        </a:p>
      </cdr:txBody>
    </cdr:sp>
  </cdr:relSizeAnchor>
  <cdr:relSizeAnchor xmlns:cdr="http://schemas.openxmlformats.org/drawingml/2006/chartDrawing">
    <cdr:from>
      <cdr:x>0.27142</cdr:x>
      <cdr:y>0.16823</cdr:y>
    </cdr:from>
    <cdr:to>
      <cdr:x>0.37582</cdr:x>
      <cdr:y>0.24828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990600" y="480460"/>
          <a:ext cx="381001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 err="1"/>
            <a:t>bc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0.16703</cdr:x>
      <cdr:y>0.11487</cdr:y>
    </cdr:from>
    <cdr:to>
      <cdr:x>0.25054</cdr:x>
      <cdr:y>0.19491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609600" y="328060"/>
          <a:ext cx="3048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dirty="0"/>
            <a:t>c</a:t>
          </a:r>
          <a:endParaRPr lang="en-US" sz="1100" dirty="0"/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0.61238</cdr:x>
      <cdr:y>0.09529</cdr:y>
    </cdr:from>
    <cdr:to>
      <cdr:x>0.81561</cdr:x>
      <cdr:y>0.22015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889250" y="276226"/>
          <a:ext cx="958850" cy="3619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/>
            <a:t>p=0.649</a:t>
          </a:r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0.27372</cdr:x>
      <cdr:y>0.10204</cdr:y>
    </cdr:from>
    <cdr:to>
      <cdr:x>0.44573</cdr:x>
      <cdr:y>0.24382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73180" y="301626"/>
          <a:ext cx="800083" cy="4190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/>
            <a:t>Year 1</a:t>
          </a:r>
        </a:p>
      </cdr:txBody>
    </cdr: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0.56944</cdr:x>
      <cdr:y>0.07292</cdr:y>
    </cdr:from>
    <cdr:to>
      <cdr:x>0.76944</cdr:x>
      <cdr:y>0.14931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603500" y="200025"/>
          <a:ext cx="914400" cy="2095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/>
            <a:t>p=0.998</a:t>
          </a:r>
        </a:p>
      </cdr:txBody>
    </cdr:sp>
  </cdr:relSizeAnchor>
</c:userShapes>
</file>

<file path=ppt/drawings/drawing14.xml><?xml version="1.0" encoding="utf-8"?>
<c:userShapes xmlns:c="http://schemas.openxmlformats.org/drawingml/2006/chart">
  <cdr:relSizeAnchor xmlns:cdr="http://schemas.openxmlformats.org/drawingml/2006/chartDrawing">
    <cdr:from>
      <cdr:x>0.8321</cdr:x>
      <cdr:y>0.11162</cdr:y>
    </cdr:from>
    <cdr:to>
      <cdr:x>0.97517</cdr:x>
      <cdr:y>0.20573</cdr:y>
    </cdr:to>
    <cdr:sp macro="" textlink="">
      <cdr:nvSpPr>
        <cdr:cNvPr id="2" name="Text Box 1"/>
        <cdr:cNvSpPr txBox="1"/>
      </cdr:nvSpPr>
      <cdr:spPr>
        <a:xfrm xmlns:a="http://schemas.openxmlformats.org/drawingml/2006/main">
          <a:off x="3213100" y="323850"/>
          <a:ext cx="552450" cy="2730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/>
            <a:t>(A)</a:t>
          </a:r>
        </a:p>
      </cdr:txBody>
    </cdr:sp>
  </cdr:relSizeAnchor>
</c:userShapes>
</file>

<file path=ppt/drawings/drawing15.xml><?xml version="1.0" encoding="utf-8"?>
<c:userShapes xmlns:c="http://schemas.openxmlformats.org/drawingml/2006/chart">
  <cdr:relSizeAnchor xmlns:cdr="http://schemas.openxmlformats.org/drawingml/2006/chartDrawing">
    <cdr:from>
      <cdr:x>0.85753</cdr:x>
      <cdr:y>0.11859</cdr:y>
    </cdr:from>
    <cdr:to>
      <cdr:x>1</cdr:x>
      <cdr:y>0.24554</cdr:y>
    </cdr:to>
    <cdr:sp macro="" textlink="">
      <cdr:nvSpPr>
        <cdr:cNvPr id="2" name="Text Box 1"/>
        <cdr:cNvSpPr txBox="1"/>
      </cdr:nvSpPr>
      <cdr:spPr>
        <a:xfrm xmlns:a="http://schemas.openxmlformats.org/drawingml/2006/main">
          <a:off x="3272627" y="332781"/>
          <a:ext cx="543723" cy="3562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/>
            <a:t>(B)</a:t>
          </a:r>
        </a:p>
      </cdr:txBody>
    </cdr:sp>
  </cdr:relSizeAnchor>
</c:userShapes>
</file>

<file path=ppt/drawings/drawing16.xml><?xml version="1.0" encoding="utf-8"?>
<c:userShapes xmlns:c="http://schemas.openxmlformats.org/drawingml/2006/chart">
  <cdr:relSizeAnchor xmlns:cdr="http://schemas.openxmlformats.org/drawingml/2006/chartDrawing">
    <cdr:from>
      <cdr:x>0.86082</cdr:x>
      <cdr:y>0.15406</cdr:y>
    </cdr:from>
    <cdr:to>
      <cdr:x>0.98969</cdr:x>
      <cdr:y>0.29132</cdr:y>
    </cdr:to>
    <cdr:sp macro="" textlink="">
      <cdr:nvSpPr>
        <cdr:cNvPr id="2" name="Text Box 1"/>
        <cdr:cNvSpPr txBox="1"/>
      </cdr:nvSpPr>
      <cdr:spPr>
        <a:xfrm xmlns:a="http://schemas.openxmlformats.org/drawingml/2006/main">
          <a:off x="3181350" y="349250"/>
          <a:ext cx="476250" cy="3111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/>
            <a:t>(C)</a:t>
          </a:r>
        </a:p>
      </cdr:txBody>
    </cdr:sp>
  </cdr:relSizeAnchor>
</c:userShapes>
</file>

<file path=ppt/drawings/drawing17.xml><?xml version="1.0" encoding="utf-8"?>
<c:userShapes xmlns:c="http://schemas.openxmlformats.org/drawingml/2006/chart">
  <cdr:relSizeAnchor xmlns:cdr="http://schemas.openxmlformats.org/drawingml/2006/chartDrawing">
    <cdr:from>
      <cdr:x>0.87987</cdr:x>
      <cdr:y>0.10894</cdr:y>
    </cdr:from>
    <cdr:to>
      <cdr:x>1</cdr:x>
      <cdr:y>0.24302</cdr:y>
    </cdr:to>
    <cdr:sp macro="" textlink="">
      <cdr:nvSpPr>
        <cdr:cNvPr id="2" name="Text Box 1"/>
        <cdr:cNvSpPr txBox="1"/>
      </cdr:nvSpPr>
      <cdr:spPr>
        <a:xfrm xmlns:a="http://schemas.openxmlformats.org/drawingml/2006/main">
          <a:off x="3441700" y="247650"/>
          <a:ext cx="4699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/>
            <a:t>(D)</a:t>
          </a:r>
        </a:p>
      </cdr:txBody>
    </cdr:sp>
  </cdr:relSizeAnchor>
</c:userShapes>
</file>

<file path=ppt/drawings/drawing18.xml><?xml version="1.0" encoding="utf-8"?>
<c:userShapes xmlns:c="http://schemas.openxmlformats.org/drawingml/2006/chart">
  <cdr:relSizeAnchor xmlns:cdr="http://schemas.openxmlformats.org/drawingml/2006/chartDrawing">
    <cdr:from>
      <cdr:x>0.85183</cdr:x>
      <cdr:y>0.12688</cdr:y>
    </cdr:from>
    <cdr:to>
      <cdr:x>0.99197</cdr:x>
      <cdr:y>0.26022</cdr:y>
    </cdr:to>
    <cdr:sp macro="" textlink="">
      <cdr:nvSpPr>
        <cdr:cNvPr id="2" name="Text Box 1"/>
        <cdr:cNvSpPr txBox="1"/>
      </cdr:nvSpPr>
      <cdr:spPr>
        <a:xfrm xmlns:a="http://schemas.openxmlformats.org/drawingml/2006/main">
          <a:off x="3435350" y="374650"/>
          <a:ext cx="565150" cy="3937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/>
            <a:t>(A)</a:t>
          </a:r>
        </a:p>
      </cdr:txBody>
    </cdr:sp>
  </cdr:relSizeAnchor>
</c:userShapes>
</file>

<file path=ppt/drawings/drawing19.xml><?xml version="1.0" encoding="utf-8"?>
<c:userShapes xmlns:c="http://schemas.openxmlformats.org/drawingml/2006/chart">
  <cdr:relSizeAnchor xmlns:cdr="http://schemas.openxmlformats.org/drawingml/2006/chartDrawing">
    <cdr:from>
      <cdr:x>0.83281</cdr:x>
      <cdr:y>0.10158</cdr:y>
    </cdr:from>
    <cdr:to>
      <cdr:x>0.97292</cdr:x>
      <cdr:y>0.23251</cdr:y>
    </cdr:to>
    <cdr:sp macro="" textlink="">
      <cdr:nvSpPr>
        <cdr:cNvPr id="2" name="Text Box 1"/>
        <cdr:cNvSpPr txBox="1"/>
      </cdr:nvSpPr>
      <cdr:spPr>
        <a:xfrm xmlns:a="http://schemas.openxmlformats.org/drawingml/2006/main">
          <a:off x="3359150" y="285750"/>
          <a:ext cx="565150" cy="3683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/>
            <a:t>(B)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0.25384</cdr:x>
      <cdr:y>0.12264</cdr:y>
    </cdr:from>
    <cdr:to>
      <cdr:x>0.33901</cdr:x>
      <cdr:y>0.21601</cdr:y>
    </cdr:to>
    <cdr:sp macro="" textlink="">
      <cdr:nvSpPr>
        <cdr:cNvPr id="2" name="Text Box 1"/>
        <cdr:cNvSpPr txBox="1"/>
      </cdr:nvSpPr>
      <cdr:spPr>
        <a:xfrm xmlns:a="http://schemas.openxmlformats.org/drawingml/2006/main">
          <a:off x="831739" y="315214"/>
          <a:ext cx="279068" cy="2399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/>
            <a:t>b</a:t>
          </a:r>
        </a:p>
      </cdr:txBody>
    </cdr:sp>
  </cdr:relSizeAnchor>
  <cdr:relSizeAnchor xmlns:cdr="http://schemas.openxmlformats.org/drawingml/2006/chartDrawing">
    <cdr:from>
      <cdr:x>0.3953</cdr:x>
      <cdr:y>0.15944</cdr:y>
    </cdr:from>
    <cdr:to>
      <cdr:x>0.48046</cdr:x>
      <cdr:y>0.24669</cdr:y>
    </cdr:to>
    <cdr:sp macro="" textlink="">
      <cdr:nvSpPr>
        <cdr:cNvPr id="3" name="Text Box 2"/>
        <cdr:cNvSpPr txBox="1"/>
      </cdr:nvSpPr>
      <cdr:spPr>
        <a:xfrm xmlns:a="http://schemas.openxmlformats.org/drawingml/2006/main">
          <a:off x="1295250" y="409807"/>
          <a:ext cx="279035" cy="224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/>
            <a:t>b</a:t>
          </a:r>
        </a:p>
      </cdr:txBody>
    </cdr:sp>
  </cdr:relSizeAnchor>
  <cdr:relSizeAnchor xmlns:cdr="http://schemas.openxmlformats.org/drawingml/2006/chartDrawing">
    <cdr:from>
      <cdr:x>0.44063</cdr:x>
      <cdr:y>0.3725</cdr:y>
    </cdr:from>
    <cdr:to>
      <cdr:x>0.54048</cdr:x>
      <cdr:y>0.45515</cdr:y>
    </cdr:to>
    <cdr:sp macro="" textlink="">
      <cdr:nvSpPr>
        <cdr:cNvPr id="4" name="Text Box 3"/>
        <cdr:cNvSpPr txBox="1"/>
      </cdr:nvSpPr>
      <cdr:spPr>
        <a:xfrm xmlns:a="http://schemas.openxmlformats.org/drawingml/2006/main">
          <a:off x="1252952" y="1016164"/>
          <a:ext cx="283926" cy="2254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/>
            <a:t>a</a:t>
          </a:r>
        </a:p>
      </cdr:txBody>
    </cdr:sp>
  </cdr:relSizeAnchor>
  <cdr:relSizeAnchor xmlns:cdr="http://schemas.openxmlformats.org/drawingml/2006/chartDrawing">
    <cdr:from>
      <cdr:x>0.56985</cdr:x>
      <cdr:y>0.43659</cdr:y>
    </cdr:from>
    <cdr:to>
      <cdr:x>0.67116</cdr:x>
      <cdr:y>0.52843</cdr:y>
    </cdr:to>
    <cdr:sp macro="" textlink="">
      <cdr:nvSpPr>
        <cdr:cNvPr id="5" name="Text Box 4"/>
        <cdr:cNvSpPr txBox="1"/>
      </cdr:nvSpPr>
      <cdr:spPr>
        <a:xfrm xmlns:a="http://schemas.openxmlformats.org/drawingml/2006/main">
          <a:off x="1620393" y="1191008"/>
          <a:ext cx="288078" cy="2505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/>
            <a:t>a</a:t>
          </a:r>
        </a:p>
      </cdr:txBody>
    </cdr:sp>
  </cdr:relSizeAnchor>
  <cdr:relSizeAnchor xmlns:cdr="http://schemas.openxmlformats.org/drawingml/2006/chartDrawing">
    <cdr:from>
      <cdr:x>0.7016</cdr:x>
      <cdr:y>0.36252</cdr:y>
    </cdr:from>
    <cdr:to>
      <cdr:x>0.76768</cdr:x>
      <cdr:y>0.4314</cdr:y>
    </cdr:to>
    <cdr:sp macro="" textlink="">
      <cdr:nvSpPr>
        <cdr:cNvPr id="6" name="Text Box 5"/>
        <cdr:cNvSpPr txBox="1"/>
      </cdr:nvSpPr>
      <cdr:spPr>
        <a:xfrm xmlns:a="http://schemas.openxmlformats.org/drawingml/2006/main">
          <a:off x="1995019" y="988945"/>
          <a:ext cx="187900" cy="18790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/>
            <a:t>a</a:t>
          </a:r>
        </a:p>
      </cdr:txBody>
    </cdr:sp>
  </cdr:relSizeAnchor>
  <cdr:relSizeAnchor xmlns:cdr="http://schemas.openxmlformats.org/drawingml/2006/chartDrawing">
    <cdr:from>
      <cdr:x>0.80907</cdr:x>
      <cdr:y>0.25101</cdr:y>
    </cdr:from>
    <cdr:to>
      <cdr:x>0.94122</cdr:x>
      <cdr:y>0.40713</cdr:y>
    </cdr:to>
    <cdr:sp macro="" textlink="">
      <cdr:nvSpPr>
        <cdr:cNvPr id="7" name="Text Box 6"/>
        <cdr:cNvSpPr txBox="1"/>
      </cdr:nvSpPr>
      <cdr:spPr>
        <a:xfrm xmlns:a="http://schemas.openxmlformats.org/drawingml/2006/main">
          <a:off x="2300614" y="684757"/>
          <a:ext cx="375781" cy="42588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/>
            <a:t>ab</a:t>
          </a:r>
        </a:p>
      </cdr:txBody>
    </cdr:sp>
  </cdr:relSizeAnchor>
  <cdr:relSizeAnchor xmlns:cdr="http://schemas.openxmlformats.org/drawingml/2006/chartDrawing">
    <cdr:from>
      <cdr:x>0.21695</cdr:x>
      <cdr:y>0</cdr:y>
    </cdr:from>
    <cdr:to>
      <cdr:x>0.5</cdr:x>
      <cdr:y>0.14313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710868" y="0"/>
          <a:ext cx="927432" cy="36046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dirty="0"/>
            <a:t>Year 1</a:t>
          </a:r>
        </a:p>
      </cdr:txBody>
    </cdr:sp>
  </cdr:relSizeAnchor>
</c:userShapes>
</file>

<file path=ppt/drawings/drawing20.xml><?xml version="1.0" encoding="utf-8"?>
<c:userShapes xmlns:c="http://schemas.openxmlformats.org/drawingml/2006/chart">
  <cdr:relSizeAnchor xmlns:cdr="http://schemas.openxmlformats.org/drawingml/2006/chartDrawing">
    <cdr:from>
      <cdr:x>0.81247</cdr:x>
      <cdr:y>0.16113</cdr:y>
    </cdr:from>
    <cdr:to>
      <cdr:x>0.9841</cdr:x>
      <cdr:y>0.34271</cdr:y>
    </cdr:to>
    <cdr:sp macro="" textlink="">
      <cdr:nvSpPr>
        <cdr:cNvPr id="2" name="Text Box 1"/>
        <cdr:cNvSpPr txBox="1"/>
      </cdr:nvSpPr>
      <cdr:spPr>
        <a:xfrm xmlns:a="http://schemas.openxmlformats.org/drawingml/2006/main">
          <a:off x="3276600" y="400050"/>
          <a:ext cx="692150" cy="4508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/>
            <a:t>(C)</a:t>
          </a:r>
        </a:p>
      </cdr:txBody>
    </cdr:sp>
  </cdr:relSizeAnchor>
</c:userShapes>
</file>

<file path=ppt/drawings/drawing21.xml><?xml version="1.0" encoding="utf-8"?>
<c:userShapes xmlns:c="http://schemas.openxmlformats.org/drawingml/2006/chart">
  <cdr:relSizeAnchor xmlns:cdr="http://schemas.openxmlformats.org/drawingml/2006/chartDrawing">
    <cdr:from>
      <cdr:x>0.88997</cdr:x>
      <cdr:y>0.07928</cdr:y>
    </cdr:from>
    <cdr:to>
      <cdr:x>1</cdr:x>
      <cdr:y>0.21228</cdr:y>
    </cdr:to>
    <cdr:sp macro="" textlink="">
      <cdr:nvSpPr>
        <cdr:cNvPr id="2" name="Text Box 1"/>
        <cdr:cNvSpPr txBox="1"/>
      </cdr:nvSpPr>
      <cdr:spPr>
        <a:xfrm xmlns:a="http://schemas.openxmlformats.org/drawingml/2006/main">
          <a:off x="3492500" y="196850"/>
          <a:ext cx="431800" cy="330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/>
            <a:t>(D)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0.29634</cdr:x>
      <cdr:y>0.00903</cdr:y>
    </cdr:from>
    <cdr:to>
      <cdr:x>0.57377</cdr:x>
      <cdr:y>0.1294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932659" y="23811"/>
          <a:ext cx="873124" cy="3175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dirty="0">
              <a:solidFill>
                <a:schemeClr val="tx1">
                  <a:lumMod val="95000"/>
                  <a:lumOff val="5000"/>
                </a:schemeClr>
              </a:solidFill>
            </a:rPr>
            <a:t>Year 2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0.23828</cdr:x>
      <cdr:y>0.05312</cdr:y>
    </cdr:from>
    <cdr:to>
      <cdr:x>0.51958</cdr:x>
      <cdr:y>0.16404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85800" y="144462"/>
          <a:ext cx="809625" cy="3016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/>
            <a:t>Year 1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0.6033</cdr:x>
      <cdr:y>0.11661</cdr:y>
    </cdr:from>
    <cdr:to>
      <cdr:x>0.93663</cdr:x>
      <cdr:y>0.23235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758281" y="319881"/>
          <a:ext cx="1524000" cy="3175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000" dirty="0"/>
            <a:t>p=0.011</a:t>
          </a:r>
        </a:p>
      </cdr:txBody>
    </cdr:sp>
  </cdr:relSizeAnchor>
  <cdr:relSizeAnchor xmlns:cdr="http://schemas.openxmlformats.org/drawingml/2006/chartDrawing">
    <cdr:from>
      <cdr:x>0.22193</cdr:x>
      <cdr:y>0.06542</cdr:y>
    </cdr:from>
    <cdr:to>
      <cdr:x>0.31949</cdr:x>
      <cdr:y>0.15826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93365" y="174027"/>
          <a:ext cx="304800" cy="2470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dirty="0"/>
            <a:t>c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0.34388</cdr:x>
      <cdr:y>0.09406</cdr:y>
    </cdr:from>
    <cdr:to>
      <cdr:x>0.49023</cdr:x>
      <cdr:y>0.18691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074365" y="250227"/>
          <a:ext cx="457200" cy="2470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 err="1"/>
            <a:t>bc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0.49023</cdr:x>
      <cdr:y>0.29456</cdr:y>
    </cdr:from>
    <cdr:to>
      <cdr:x>0.58779</cdr:x>
      <cdr:y>0.38049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531565" y="783627"/>
          <a:ext cx="3048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/>
            <a:t>a</a:t>
          </a:r>
        </a:p>
      </cdr:txBody>
    </cdr:sp>
  </cdr:relSizeAnchor>
  <cdr:relSizeAnchor xmlns:cdr="http://schemas.openxmlformats.org/drawingml/2006/chartDrawing">
    <cdr:from>
      <cdr:x>0.61218</cdr:x>
      <cdr:y>0.35184</cdr:y>
    </cdr:from>
    <cdr:to>
      <cdr:x>0.70974</cdr:x>
      <cdr:y>0.43777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1912565" y="936027"/>
          <a:ext cx="3048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 dirty="0"/>
            <a:t>a</a:t>
          </a:r>
        </a:p>
      </cdr:txBody>
    </cdr:sp>
  </cdr:relSizeAnchor>
  <cdr:relSizeAnchor xmlns:cdr="http://schemas.openxmlformats.org/drawingml/2006/chartDrawing">
    <cdr:from>
      <cdr:x>0.73413</cdr:x>
      <cdr:y>0.29456</cdr:y>
    </cdr:from>
    <cdr:to>
      <cdr:x>0.83169</cdr:x>
      <cdr:y>0.38049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2293565" y="783627"/>
          <a:ext cx="3048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 dirty="0"/>
            <a:t>a</a:t>
          </a:r>
        </a:p>
      </cdr:txBody>
    </cdr:sp>
  </cdr:relSizeAnchor>
  <cdr:relSizeAnchor xmlns:cdr="http://schemas.openxmlformats.org/drawingml/2006/chartDrawing">
    <cdr:from>
      <cdr:x>0.85608</cdr:x>
      <cdr:y>0.20863</cdr:y>
    </cdr:from>
    <cdr:to>
      <cdr:x>1</cdr:x>
      <cdr:y>0.31623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2674564" y="555026"/>
          <a:ext cx="449635" cy="2862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err="1"/>
            <a:t>bc</a:t>
          </a:r>
          <a:endParaRPr lang="en-US" sz="1100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0.20755</cdr:x>
      <cdr:y>0.02621</cdr:y>
    </cdr:from>
    <cdr:to>
      <cdr:x>0.43396</cdr:x>
      <cdr:y>0.15724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38199" y="76200"/>
          <a:ext cx="914400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dirty="0"/>
            <a:t>Year 1</a:t>
          </a: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0.57339</cdr:x>
      <cdr:y>0.08478</cdr:y>
    </cdr:from>
    <cdr:to>
      <cdr:x>0.86228</cdr:x>
      <cdr:y>0.17805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20709" y="241801"/>
          <a:ext cx="1118838" cy="2660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300" dirty="0"/>
            <a:t>p=0.891</a:t>
          </a: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0.86876</cdr:x>
      <cdr:y>0.30236</cdr:y>
    </cdr:from>
    <cdr:to>
      <cdr:x>0.96598</cdr:x>
      <cdr:y>0.39958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971950" y="873583"/>
          <a:ext cx="444490" cy="2808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/>
            <a:t>ab</a:t>
          </a:r>
        </a:p>
      </cdr:txBody>
    </cdr:sp>
  </cdr:relSizeAnchor>
  <cdr:relSizeAnchor xmlns:cdr="http://schemas.openxmlformats.org/drawingml/2006/chartDrawing">
    <cdr:from>
      <cdr:x>0.73403</cdr:x>
      <cdr:y>0.36862</cdr:y>
    </cdr:from>
    <cdr:to>
      <cdr:x>0.81736</cdr:x>
      <cdr:y>0.46816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355990" y="1065027"/>
          <a:ext cx="380985" cy="2875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/>
            <a:t>a</a:t>
          </a:r>
        </a:p>
      </cdr:txBody>
    </cdr:sp>
  </cdr:relSizeAnchor>
  <cdr:relSizeAnchor xmlns:cdr="http://schemas.openxmlformats.org/drawingml/2006/chartDrawing">
    <cdr:from>
      <cdr:x>0.59513</cdr:x>
      <cdr:y>0.46449</cdr:y>
    </cdr:from>
    <cdr:to>
      <cdr:x>0.67152</cdr:x>
      <cdr:y>0.54783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720950" y="1342041"/>
          <a:ext cx="349255" cy="2407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/>
            <a:t>a</a:t>
          </a:r>
        </a:p>
      </cdr:txBody>
    </cdr:sp>
  </cdr:relSizeAnchor>
  <cdr:relSizeAnchor xmlns:cdr="http://schemas.openxmlformats.org/drawingml/2006/chartDrawing">
    <cdr:from>
      <cdr:x>0.45208</cdr:x>
      <cdr:y>0.4005</cdr:y>
    </cdr:from>
    <cdr:to>
      <cdr:x>0.55625</cdr:x>
      <cdr:y>0.49773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066930" y="1157132"/>
          <a:ext cx="476265" cy="2809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/>
            <a:t>a</a:t>
          </a:r>
        </a:p>
      </cdr:txBody>
    </cdr:sp>
  </cdr:relSizeAnchor>
  <cdr:relSizeAnchor xmlns:cdr="http://schemas.openxmlformats.org/drawingml/2006/chartDrawing">
    <cdr:from>
      <cdr:x>0.35556</cdr:x>
      <cdr:y>0.19492</cdr:y>
    </cdr:from>
    <cdr:to>
      <cdr:x>0.45972</cdr:x>
      <cdr:y>0.29678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219200" y="556661"/>
          <a:ext cx="357165" cy="2909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/>
            <a:t>b</a:t>
          </a:r>
        </a:p>
      </cdr:txBody>
    </cdr:sp>
  </cdr:relSizeAnchor>
  <cdr:relSizeAnchor xmlns:cdr="http://schemas.openxmlformats.org/drawingml/2006/chartDrawing">
    <cdr:from>
      <cdr:x>0.24444</cdr:x>
      <cdr:y>0.14155</cdr:y>
    </cdr:from>
    <cdr:to>
      <cdr:x>0.35417</cdr:x>
      <cdr:y>0.26887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838200" y="404261"/>
          <a:ext cx="376264" cy="3636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/>
            <a:t>b</a:t>
          </a:r>
        </a:p>
      </cdr:txBody>
    </cdr:sp>
  </cdr:relSizeAnchor>
  <cdr:relSizeAnchor xmlns:cdr="http://schemas.openxmlformats.org/drawingml/2006/chartDrawing">
    <cdr:from>
      <cdr:x>0.4561</cdr:x>
      <cdr:y>0.17187</cdr:y>
    </cdr:from>
    <cdr:to>
      <cdr:x>0.69139</cdr:x>
      <cdr:y>0.28957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1772478" y="556316"/>
          <a:ext cx="914400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dirty="0"/>
            <a:t>Year 1</a:t>
          </a:r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0.33887</cdr:x>
      <cdr:y>0.0407</cdr:y>
    </cdr:from>
    <cdr:to>
      <cdr:x>0.62077</cdr:x>
      <cdr:y>0.14348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929594" y="108067"/>
          <a:ext cx="773310" cy="2729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/>
            <a:t>Year 1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398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7468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  <p:sldLayoutId id="2147483681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1.xml"/><Relationship Id="rId5" Type="http://schemas.openxmlformats.org/officeDocument/2006/relationships/chart" Target="../charts/chart17.xml"/><Relationship Id="rId4" Type="http://schemas.openxmlformats.org/officeDocument/2006/relationships/chart" Target="../charts/char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1.xml"/><Relationship Id="rId5" Type="http://schemas.openxmlformats.org/officeDocument/2006/relationships/chart" Target="../charts/chart21.xml"/><Relationship Id="rId4" Type="http://schemas.openxmlformats.org/officeDocument/2006/relationships/chart" Target="../charts/char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1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1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553278" y="4498093"/>
            <a:ext cx="8037443" cy="9144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800" dirty="0" err="1">
                <a:latin typeface="+mn-lt"/>
              </a:rPr>
              <a:t>Zenebe</a:t>
            </a:r>
            <a:r>
              <a:rPr lang="en-US" sz="1800" dirty="0">
                <a:latin typeface="+mn-lt"/>
              </a:rPr>
              <a:t> Adimassu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latin typeface="+mn-lt"/>
              </a:rPr>
              <a:t>International Water Management Institute (IWMI)</a:t>
            </a:r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16E87041-EDE1-204E-81CF-0296BA75890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90499" y="1828800"/>
            <a:ext cx="8763000" cy="13716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Ghana - activity 1.2.2</a:t>
            </a:r>
            <a:endParaRPr lang="en-US" sz="2800" dirty="0">
              <a:latin typeface="+mn-lt"/>
            </a:endParaRPr>
          </a:p>
          <a:p>
            <a:r>
              <a:rPr lang="en-US" sz="2000" dirty="0">
                <a:latin typeface="+mn-lt"/>
              </a:rPr>
              <a:t>Test and promote water management technologies and practices to increase water productivity in the small-scale crop-livestock farming systems under rain fed and irrigated conditions 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33400" y="1066800"/>
            <a:ext cx="83057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n-US" dirty="0">
                <a:ea typeface="Calibri" panose="020F0502020204030204" pitchFamily="34" charset="0"/>
                <a:cs typeface="Arial" panose="020B0604020202020204" pitchFamily="34" charset="0"/>
              </a:rPr>
              <a:t>Table 1. CBA of Onion production (</a:t>
            </a:r>
            <a:r>
              <a:rPr lang="en-US" b="1" dirty="0" err="1"/>
              <a:t>Zaleringu</a:t>
            </a:r>
            <a:r>
              <a:rPr lang="en-US" b="1" dirty="0"/>
              <a:t>)</a:t>
            </a:r>
            <a:r>
              <a:rPr lang="en-US" dirty="0">
                <a:ea typeface="Calibri" panose="020F0502020204030204" pitchFamily="34" charset="0"/>
                <a:cs typeface="Arial" panose="020B0604020202020204" pitchFamily="34" charset="0"/>
              </a:rPr>
              <a:t> using shallow ground water and watering cane application (when </a:t>
            </a:r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Arial" panose="020B0604020202020204" pitchFamily="34" charset="0"/>
              </a:rPr>
              <a:t>unpaid labor is included </a:t>
            </a:r>
            <a:r>
              <a:rPr lang="en-US" dirty="0">
                <a:ea typeface="Calibri" panose="020F0502020204030204" pitchFamily="34" charset="0"/>
                <a:cs typeface="Arial" panose="020B0604020202020204" pitchFamily="34" charset="0"/>
              </a:rPr>
              <a:t>as a variable cash expense).</a:t>
            </a:r>
            <a:endParaRPr lang="en-US" sz="14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8500532"/>
              </p:ext>
            </p:extLst>
          </p:nvPr>
        </p:nvGraphicFramePr>
        <p:xfrm>
          <a:off x="381001" y="1776366"/>
          <a:ext cx="8610600" cy="4953007"/>
        </p:xfrm>
        <a:graphic>
          <a:graphicData uri="http://schemas.openxmlformats.org/drawingml/2006/table">
            <a:tbl>
              <a:tblPr firstRow="1" firstCol="1" bandRow="1"/>
              <a:tblGrid>
                <a:gridCol w="4031948">
                  <a:extLst>
                    <a:ext uri="{9D8B030D-6E8A-4147-A177-3AD203B41FA5}">
                      <a16:colId xmlns:a16="http://schemas.microsoft.com/office/drawing/2014/main" val="1161281540"/>
                    </a:ext>
                  </a:extLst>
                </a:gridCol>
                <a:gridCol w="1178833">
                  <a:extLst>
                    <a:ext uri="{9D8B030D-6E8A-4147-A177-3AD203B41FA5}">
                      <a16:colId xmlns:a16="http://schemas.microsoft.com/office/drawing/2014/main" val="3770032013"/>
                    </a:ext>
                  </a:extLst>
                </a:gridCol>
                <a:gridCol w="1127577">
                  <a:extLst>
                    <a:ext uri="{9D8B030D-6E8A-4147-A177-3AD203B41FA5}">
                      <a16:colId xmlns:a16="http://schemas.microsoft.com/office/drawing/2014/main" val="4188889658"/>
                    </a:ext>
                  </a:extLst>
                </a:gridCol>
                <a:gridCol w="1136121">
                  <a:extLst>
                    <a:ext uri="{9D8B030D-6E8A-4147-A177-3AD203B41FA5}">
                      <a16:colId xmlns:a16="http://schemas.microsoft.com/office/drawing/2014/main" val="2824482327"/>
                    </a:ext>
                  </a:extLst>
                </a:gridCol>
                <a:gridCol w="1136121">
                  <a:extLst>
                    <a:ext uri="{9D8B030D-6E8A-4147-A177-3AD203B41FA5}">
                      <a16:colId xmlns:a16="http://schemas.microsoft.com/office/drawing/2014/main" val="382561405"/>
                    </a:ext>
                  </a:extLst>
                </a:gridCol>
              </a:tblGrid>
              <a:tr h="1991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Years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611609"/>
                  </a:ext>
                </a:extLst>
              </a:tr>
              <a:tr h="22489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Cost items (per 0.25 ha)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4469697"/>
                  </a:ext>
                </a:extLst>
              </a:tr>
              <a:tr h="24040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Labour cost for nursery management 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667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667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667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8750922"/>
                  </a:ext>
                </a:extLst>
              </a:tr>
              <a:tr h="22489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Labour cost for land preparation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2965912"/>
                  </a:ext>
                </a:extLst>
              </a:tr>
              <a:tr h="22489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Labour cost for digging shallow ground water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1250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1250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1250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5033478"/>
                  </a:ext>
                </a:extLst>
              </a:tr>
              <a:tr h="22489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labour cost for weeding and cultivation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1320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1320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1320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7157838"/>
                  </a:ext>
                </a:extLst>
              </a:tr>
              <a:tr h="22489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Labour cost for harvesting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6109328"/>
                  </a:ext>
                </a:extLst>
              </a:tr>
              <a:tr h="22489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Labour cost cost of irrigation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3732846"/>
                  </a:ext>
                </a:extLst>
              </a:tr>
              <a:tr h="22489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Cost of fertilizer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3714245"/>
                  </a:ext>
                </a:extLst>
              </a:tr>
              <a:tr h="22489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Cost of pesticide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7850941"/>
                  </a:ext>
                </a:extLst>
              </a:tr>
              <a:tr h="22489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Cost of WFD (5 per 0.25 ha: 20 WFD per ha basis)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-1875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7686559"/>
                  </a:ext>
                </a:extLst>
              </a:tr>
              <a:tr h="22489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Maintenance of WFD (GHS 50/WFD unit after yr1)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250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250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5560248"/>
                  </a:ext>
                </a:extLst>
              </a:tr>
              <a:tr h="22489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 annual cost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6004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6254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6254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2997832"/>
                  </a:ext>
                </a:extLst>
              </a:tr>
              <a:tr h="22489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 annual crop value (0.25ha)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10154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10154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10154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6211232"/>
                  </a:ext>
                </a:extLst>
              </a:tr>
              <a:tr h="22489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Net annual cash flow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-1875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4150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3900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3900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6088976"/>
                  </a:ext>
                </a:extLst>
              </a:tr>
              <a:tr h="22489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Discount factor for each year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0.8333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0.6944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0.5787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0004448"/>
                  </a:ext>
                </a:extLst>
              </a:tr>
              <a:tr h="232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Discounted net annual cash flow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3458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2708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2257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2281324"/>
                  </a:ext>
                </a:extLst>
              </a:tr>
              <a:tr h="224897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Decision parameters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943024"/>
                  </a:ext>
                </a:extLst>
              </a:tr>
              <a:tr h="224897"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NPV= 6549, discount rate of 20% based on Bank of Ghana current base rate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1627862"/>
                  </a:ext>
                </a:extLst>
              </a:tr>
              <a:tr h="224897"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IRR= 210%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5890155"/>
                  </a:ext>
                </a:extLst>
              </a:tr>
              <a:tr h="224897"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B/C Ratio = 3.5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6590208"/>
                  </a:ext>
                </a:extLst>
              </a:tr>
              <a:tr h="232652"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Pay-back-Period=&lt;1 year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253" marR="502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70584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2803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6200" y="990600"/>
            <a:ext cx="89916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sz="1400" dirty="0">
                <a:ea typeface="Calibri" panose="020F0502020204030204" pitchFamily="34" charset="0"/>
                <a:cs typeface="Arial" panose="020B0604020202020204" pitchFamily="34" charset="0"/>
              </a:rPr>
              <a:t>Table 2. CBA of Onion production (</a:t>
            </a:r>
            <a:r>
              <a:rPr lang="en-US" sz="1400" b="1" dirty="0" err="1"/>
              <a:t>Zaleringu</a:t>
            </a:r>
            <a:r>
              <a:rPr lang="en-US" sz="1400" b="1" dirty="0"/>
              <a:t>)</a:t>
            </a:r>
            <a:r>
              <a:rPr lang="en-US" sz="1400" dirty="0">
                <a:ea typeface="Calibri" panose="020F0502020204030204" pitchFamily="34" charset="0"/>
                <a:cs typeface="Arial" panose="020B0604020202020204" pitchFamily="34" charset="0"/>
              </a:rPr>
              <a:t> using shallow ground water and watering cane application (when </a:t>
            </a: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Arial" panose="020B0604020202020204" pitchFamily="34" charset="0"/>
              </a:rPr>
              <a:t>unpaid labor is excluded </a:t>
            </a:r>
            <a:r>
              <a:rPr lang="en-US" sz="1400" dirty="0">
                <a:ea typeface="Calibri" panose="020F0502020204030204" pitchFamily="34" charset="0"/>
                <a:cs typeface="Arial" panose="020B0604020202020204" pitchFamily="34" charset="0"/>
              </a:rPr>
              <a:t>as a variable cash expense).</a:t>
            </a:r>
            <a:endParaRPr lang="en-US" sz="14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2793200"/>
              </p:ext>
            </p:extLst>
          </p:nvPr>
        </p:nvGraphicFramePr>
        <p:xfrm>
          <a:off x="381000" y="1828800"/>
          <a:ext cx="8382000" cy="4426255"/>
        </p:xfrm>
        <a:graphic>
          <a:graphicData uri="http://schemas.openxmlformats.org/drawingml/2006/table">
            <a:tbl>
              <a:tblPr firstRow="1" firstCol="1" bandRow="1"/>
              <a:tblGrid>
                <a:gridCol w="4416889">
                  <a:extLst>
                    <a:ext uri="{9D8B030D-6E8A-4147-A177-3AD203B41FA5}">
                      <a16:colId xmlns:a16="http://schemas.microsoft.com/office/drawing/2014/main" val="40869919"/>
                    </a:ext>
                  </a:extLst>
                </a:gridCol>
                <a:gridCol w="947416">
                  <a:extLst>
                    <a:ext uri="{9D8B030D-6E8A-4147-A177-3AD203B41FA5}">
                      <a16:colId xmlns:a16="http://schemas.microsoft.com/office/drawing/2014/main" val="216170942"/>
                    </a:ext>
                  </a:extLst>
                </a:gridCol>
                <a:gridCol w="1263221">
                  <a:extLst>
                    <a:ext uri="{9D8B030D-6E8A-4147-A177-3AD203B41FA5}">
                      <a16:colId xmlns:a16="http://schemas.microsoft.com/office/drawing/2014/main" val="2295070137"/>
                    </a:ext>
                  </a:extLst>
                </a:gridCol>
                <a:gridCol w="1026368">
                  <a:extLst>
                    <a:ext uri="{9D8B030D-6E8A-4147-A177-3AD203B41FA5}">
                      <a16:colId xmlns:a16="http://schemas.microsoft.com/office/drawing/2014/main" val="95751428"/>
                    </a:ext>
                  </a:extLst>
                </a:gridCol>
                <a:gridCol w="728106">
                  <a:extLst>
                    <a:ext uri="{9D8B030D-6E8A-4147-A177-3AD203B41FA5}">
                      <a16:colId xmlns:a16="http://schemas.microsoft.com/office/drawing/2014/main" val="484155425"/>
                    </a:ext>
                  </a:extLst>
                </a:gridCol>
              </a:tblGrid>
              <a:tr h="28178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Years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8591375"/>
                  </a:ext>
                </a:extLst>
              </a:tr>
              <a:tr h="28178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Cost items (per 0.25 ha)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7709129"/>
                  </a:ext>
                </a:extLst>
              </a:tr>
              <a:tr h="28178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Cost of fertilizer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600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1862184"/>
                  </a:ext>
                </a:extLst>
              </a:tr>
              <a:tr h="690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Cost of pesticide 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167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167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167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9402122"/>
                  </a:ext>
                </a:extLst>
              </a:tr>
              <a:tr h="28178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Cost of WFD (5 per 0.25 ha: 20 WFD per ha basis)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-1875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6842686"/>
                  </a:ext>
                </a:extLst>
              </a:tr>
              <a:tr h="28178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Maintenance of WFD (GHS 50/WFD unit after yr1)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250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250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4748792"/>
                  </a:ext>
                </a:extLst>
              </a:tr>
              <a:tr h="28178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 annual cost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767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1017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1017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9279373"/>
                  </a:ext>
                </a:extLst>
              </a:tr>
              <a:tr h="28178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 annual crop value (0.25ha)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10154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10154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10154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1706471"/>
                  </a:ext>
                </a:extLst>
              </a:tr>
              <a:tr h="28178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Net annual cash flow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-1875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9387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9137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9137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3027287"/>
                  </a:ext>
                </a:extLst>
              </a:tr>
              <a:tr h="2833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Discount factor for each year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0.8333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0.6944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0.5787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8913463"/>
                  </a:ext>
                </a:extLst>
              </a:tr>
              <a:tr h="28178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Discounted net annual cash flow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7822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6345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5287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2884510"/>
                  </a:ext>
                </a:extLst>
              </a:tr>
              <a:tr h="28178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Decision parameters 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1960383"/>
                  </a:ext>
                </a:extLst>
              </a:tr>
              <a:tr h="281785"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NPV= 17580,</a:t>
                      </a: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discount rate of 20% based on Bank of Ghana current base rate 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8281344"/>
                  </a:ext>
                </a:extLst>
              </a:tr>
              <a:tr h="281785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IRR= 496%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5755583"/>
                  </a:ext>
                </a:extLst>
              </a:tr>
              <a:tr h="281785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B/C Ratio = 9.4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728077"/>
                  </a:ext>
                </a:extLst>
              </a:tr>
              <a:tr h="281785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Pay-back-Period= &lt;1 year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68" marR="5856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95461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80472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3349" y="990600"/>
            <a:ext cx="876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Table 3. CBA of pepper production (</a:t>
            </a:r>
            <a:r>
              <a:rPr lang="en-US" dirty="0" err="1"/>
              <a:t>Tekuru</a:t>
            </a:r>
            <a:r>
              <a:rPr lang="en-US" dirty="0"/>
              <a:t> and </a:t>
            </a:r>
            <a:r>
              <a:rPr lang="en-US" dirty="0" err="1"/>
              <a:t>Nyangua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using deep ground water and motorized pump for water lifting (when the cost of </a:t>
            </a:r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unpaid labor is included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576213"/>
              </p:ext>
            </p:extLst>
          </p:nvPr>
        </p:nvGraphicFramePr>
        <p:xfrm>
          <a:off x="266700" y="1636931"/>
          <a:ext cx="8496298" cy="4808826"/>
        </p:xfrm>
        <a:graphic>
          <a:graphicData uri="http://schemas.openxmlformats.org/drawingml/2006/table">
            <a:tbl>
              <a:tblPr firstRow="1" firstCol="1" bandRow="1"/>
              <a:tblGrid>
                <a:gridCol w="3494149">
                  <a:extLst>
                    <a:ext uri="{9D8B030D-6E8A-4147-A177-3AD203B41FA5}">
                      <a16:colId xmlns:a16="http://schemas.microsoft.com/office/drawing/2014/main" val="3162804476"/>
                    </a:ext>
                  </a:extLst>
                </a:gridCol>
                <a:gridCol w="735610">
                  <a:extLst>
                    <a:ext uri="{9D8B030D-6E8A-4147-A177-3AD203B41FA5}">
                      <a16:colId xmlns:a16="http://schemas.microsoft.com/office/drawing/2014/main" val="2560317715"/>
                    </a:ext>
                  </a:extLst>
                </a:gridCol>
                <a:gridCol w="735610">
                  <a:extLst>
                    <a:ext uri="{9D8B030D-6E8A-4147-A177-3AD203B41FA5}">
                      <a16:colId xmlns:a16="http://schemas.microsoft.com/office/drawing/2014/main" val="4281268342"/>
                    </a:ext>
                  </a:extLst>
                </a:gridCol>
                <a:gridCol w="735610">
                  <a:extLst>
                    <a:ext uri="{9D8B030D-6E8A-4147-A177-3AD203B41FA5}">
                      <a16:colId xmlns:a16="http://schemas.microsoft.com/office/drawing/2014/main" val="2565872426"/>
                    </a:ext>
                  </a:extLst>
                </a:gridCol>
                <a:gridCol w="735610">
                  <a:extLst>
                    <a:ext uri="{9D8B030D-6E8A-4147-A177-3AD203B41FA5}">
                      <a16:colId xmlns:a16="http://schemas.microsoft.com/office/drawing/2014/main" val="950810729"/>
                    </a:ext>
                  </a:extLst>
                </a:gridCol>
                <a:gridCol w="418203">
                  <a:extLst>
                    <a:ext uri="{9D8B030D-6E8A-4147-A177-3AD203B41FA5}">
                      <a16:colId xmlns:a16="http://schemas.microsoft.com/office/drawing/2014/main" val="1659313942"/>
                    </a:ext>
                  </a:extLst>
                </a:gridCol>
                <a:gridCol w="317407">
                  <a:extLst>
                    <a:ext uri="{9D8B030D-6E8A-4147-A177-3AD203B41FA5}">
                      <a16:colId xmlns:a16="http://schemas.microsoft.com/office/drawing/2014/main" val="1518339032"/>
                    </a:ext>
                  </a:extLst>
                </a:gridCol>
                <a:gridCol w="1324099">
                  <a:extLst>
                    <a:ext uri="{9D8B030D-6E8A-4147-A177-3AD203B41FA5}">
                      <a16:colId xmlns:a16="http://schemas.microsoft.com/office/drawing/2014/main" val="2894523228"/>
                    </a:ext>
                  </a:extLst>
                </a:gridCol>
              </a:tblGrid>
              <a:tr h="11566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Years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4808775"/>
                  </a:ext>
                </a:extLst>
              </a:tr>
              <a:tr h="14694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Cost Items (Cost/0.25ha)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682993"/>
                  </a:ext>
                </a:extLst>
              </a:tr>
              <a:tr h="14694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Cost of motor pump (investment cost) 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-2000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0853387"/>
                  </a:ext>
                </a:extLst>
              </a:tr>
              <a:tr h="14694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Cost of pump maintenance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8663629"/>
                  </a:ext>
                </a:extLst>
              </a:tr>
              <a:tr h="29388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Cost for the borehole (assumption: 5 years life) 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-2500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7113796"/>
                  </a:ext>
                </a:extLst>
              </a:tr>
              <a:tr h="14694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Seed cost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350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350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350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350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350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6268097"/>
                  </a:ext>
                </a:extLst>
              </a:tr>
              <a:tr h="14694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Fuel cost for water lifting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833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833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833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833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833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62604"/>
                  </a:ext>
                </a:extLst>
              </a:tr>
              <a:tr h="14694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Labour</a:t>
                      </a: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cost for nursery management 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733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733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733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733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733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2836155"/>
                  </a:ext>
                </a:extLst>
              </a:tr>
              <a:tr h="14694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Labour</a:t>
                      </a: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cost for land preparation 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4537517"/>
                  </a:ext>
                </a:extLst>
              </a:tr>
              <a:tr h="14694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Labour cost for weeding and cultivation 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700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02569"/>
                  </a:ext>
                </a:extLst>
              </a:tr>
              <a:tr h="14694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Labour cost for harvesting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2039244"/>
                  </a:ext>
                </a:extLst>
              </a:tr>
              <a:tr h="14694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Labour cost for irrigation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9090332"/>
                  </a:ext>
                </a:extLst>
              </a:tr>
              <a:tr h="14694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Cost of fertilizer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500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611424"/>
                  </a:ext>
                </a:extLst>
              </a:tr>
              <a:tr h="14694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Cost of pesticide 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300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300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67075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Cost of WFD (5 per 0.25 ha: 20 WFD per ha basis)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-1875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1875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5846515"/>
                  </a:ext>
                </a:extLst>
              </a:tr>
              <a:tr h="29388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Maintenance of WFD (GHS 50/WFD unit after yr1)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250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250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250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9050867"/>
                  </a:ext>
                </a:extLst>
              </a:tr>
              <a:tr h="14694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 annual cost (0.25ha)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5716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6066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6066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7691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6066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9277781"/>
                  </a:ext>
                </a:extLst>
              </a:tr>
              <a:tr h="14694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 annual crop value (0.25ha)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11167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11167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11167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11167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11167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4835162"/>
                  </a:ext>
                </a:extLst>
              </a:tr>
              <a:tr h="14694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Net annual cash flow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-6375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5451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5101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5101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3476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5101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9602599"/>
                  </a:ext>
                </a:extLst>
              </a:tr>
              <a:tr h="29388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Discount factor for each year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0.8333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0.6944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0.5787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0.4823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0.4019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4773316"/>
                  </a:ext>
                </a:extLst>
              </a:tr>
              <a:tr h="17419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Discounted net cash flow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4542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3542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2952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1676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2050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9393485"/>
                  </a:ext>
                </a:extLst>
              </a:tr>
              <a:tr h="14694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Decision parameters 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0896244"/>
                  </a:ext>
                </a:extLst>
              </a:tr>
              <a:tr h="146943">
                <a:tc gridSpan="7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NPV= 8387, discount rate of 20% based on Bank of Ghana current base rate 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5940858"/>
                  </a:ext>
                </a:extLst>
              </a:tr>
              <a:tr h="146943">
                <a:tc gridSpan="6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IRR= 76%,  B/C Ratio = 1.3,  Pay-back-Period= &lt; 2 years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14" marR="412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19132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02112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8600" y="1143000"/>
            <a:ext cx="8915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ea typeface="Calibri" panose="020F0502020204030204" pitchFamily="34" charset="0"/>
                <a:cs typeface="Arial" panose="020B0604020202020204" pitchFamily="34" charset="0"/>
              </a:rPr>
              <a:t>Table 4. CBA of pepper production </a:t>
            </a:r>
            <a:r>
              <a:rPr lang="en-US" b="1" dirty="0"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b="1" dirty="0" err="1"/>
              <a:t>Tekuru</a:t>
            </a:r>
            <a:r>
              <a:rPr lang="en-US" b="1" dirty="0"/>
              <a:t> and </a:t>
            </a:r>
            <a:r>
              <a:rPr lang="en-US" b="1" dirty="0" err="1"/>
              <a:t>Nyangua</a:t>
            </a:r>
            <a:r>
              <a:rPr lang="en-US" b="1" dirty="0">
                <a:ea typeface="Calibri" panose="020F0502020204030204" pitchFamily="34" charset="0"/>
                <a:cs typeface="Arial" panose="020B0604020202020204" pitchFamily="34" charset="0"/>
              </a:rPr>
              <a:t>) </a:t>
            </a:r>
            <a:r>
              <a:rPr lang="en-US" dirty="0">
                <a:ea typeface="Calibri" panose="020F0502020204030204" pitchFamily="34" charset="0"/>
                <a:cs typeface="Arial" panose="020B0604020202020204" pitchFamily="34" charset="0"/>
              </a:rPr>
              <a:t>using deep ground water and motorized pump for water lifting (when </a:t>
            </a:r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Arial" panose="020B0604020202020204" pitchFamily="34" charset="0"/>
              </a:rPr>
              <a:t>unpaid labor was excluded </a:t>
            </a:r>
            <a:r>
              <a:rPr lang="en-US" dirty="0">
                <a:ea typeface="Calibri" panose="020F0502020204030204" pitchFamily="34" charset="0"/>
                <a:cs typeface="Arial" panose="020B0604020202020204" pitchFamily="34" charset="0"/>
              </a:rPr>
              <a:t>as a variable cash expense).</a:t>
            </a:r>
            <a:endParaRPr lang="en-US" sz="14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9146647"/>
              </p:ext>
            </p:extLst>
          </p:nvPr>
        </p:nvGraphicFramePr>
        <p:xfrm>
          <a:off x="228600" y="2209800"/>
          <a:ext cx="8610599" cy="3944566"/>
        </p:xfrm>
        <a:graphic>
          <a:graphicData uri="http://schemas.openxmlformats.org/drawingml/2006/table">
            <a:tbl>
              <a:tblPr firstRow="1" firstCol="1" bandRow="1"/>
              <a:tblGrid>
                <a:gridCol w="3595078">
                  <a:extLst>
                    <a:ext uri="{9D8B030D-6E8A-4147-A177-3AD203B41FA5}">
                      <a16:colId xmlns:a16="http://schemas.microsoft.com/office/drawing/2014/main" val="722725866"/>
                    </a:ext>
                  </a:extLst>
                </a:gridCol>
                <a:gridCol w="1189241">
                  <a:extLst>
                    <a:ext uri="{9D8B030D-6E8A-4147-A177-3AD203B41FA5}">
                      <a16:colId xmlns:a16="http://schemas.microsoft.com/office/drawing/2014/main" val="2868948847"/>
                    </a:ext>
                  </a:extLst>
                </a:gridCol>
                <a:gridCol w="765256">
                  <a:extLst>
                    <a:ext uri="{9D8B030D-6E8A-4147-A177-3AD203B41FA5}">
                      <a16:colId xmlns:a16="http://schemas.microsoft.com/office/drawing/2014/main" val="2663013571"/>
                    </a:ext>
                  </a:extLst>
                </a:gridCol>
                <a:gridCol w="765256">
                  <a:extLst>
                    <a:ext uri="{9D8B030D-6E8A-4147-A177-3AD203B41FA5}">
                      <a16:colId xmlns:a16="http://schemas.microsoft.com/office/drawing/2014/main" val="3499322645"/>
                    </a:ext>
                  </a:extLst>
                </a:gridCol>
                <a:gridCol w="765256">
                  <a:extLst>
                    <a:ext uri="{9D8B030D-6E8A-4147-A177-3AD203B41FA5}">
                      <a16:colId xmlns:a16="http://schemas.microsoft.com/office/drawing/2014/main" val="3425115619"/>
                    </a:ext>
                  </a:extLst>
                </a:gridCol>
                <a:gridCol w="765256">
                  <a:extLst>
                    <a:ext uri="{9D8B030D-6E8A-4147-A177-3AD203B41FA5}">
                      <a16:colId xmlns:a16="http://schemas.microsoft.com/office/drawing/2014/main" val="2270989119"/>
                    </a:ext>
                  </a:extLst>
                </a:gridCol>
                <a:gridCol w="765256">
                  <a:extLst>
                    <a:ext uri="{9D8B030D-6E8A-4147-A177-3AD203B41FA5}">
                      <a16:colId xmlns:a16="http://schemas.microsoft.com/office/drawing/2014/main" val="4043847744"/>
                    </a:ext>
                  </a:extLst>
                </a:gridCol>
              </a:tblGrid>
              <a:tr h="1347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Years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4260465"/>
                  </a:ext>
                </a:extLst>
              </a:tr>
              <a:tr h="1347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Cost Items (Cost/0.25ha)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9304066"/>
                  </a:ext>
                </a:extLst>
              </a:tr>
              <a:tr h="1347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Cost of motor pump (investment cost) 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-2000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9860969"/>
                  </a:ext>
                </a:extLst>
              </a:tr>
              <a:tr h="1347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Cost of pump maintenance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5763838"/>
                  </a:ext>
                </a:extLst>
              </a:tr>
              <a:tr h="1347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Cost for the borehole (assumption: 5 years life) 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-2500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9750864"/>
                  </a:ext>
                </a:extLst>
              </a:tr>
              <a:tr h="1347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Seed cost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350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350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350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350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350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4986712"/>
                  </a:ext>
                </a:extLst>
              </a:tr>
              <a:tr h="1347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Fuel cost for water lifting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833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833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833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833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833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5343126"/>
                  </a:ext>
                </a:extLst>
              </a:tr>
              <a:tr h="1347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Cost of fertilizer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4157124"/>
                  </a:ext>
                </a:extLst>
              </a:tr>
              <a:tr h="1347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Cost of pesticide 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0309954"/>
                  </a:ext>
                </a:extLst>
              </a:tr>
              <a:tr h="27751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Cost of WFD (5 per 2500m2: 20 WFD per ha basis is used). Life time of WFD is assumed to be 3 years.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-1875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1875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0130598"/>
                  </a:ext>
                </a:extLst>
              </a:tr>
              <a:tr h="26948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Maintenance of WFD (GHS per unit WFD device after yr1)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250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250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250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0390571"/>
                  </a:ext>
                </a:extLst>
              </a:tr>
              <a:tr h="1347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 annual cost (0.25ha)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1983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2333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2333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3958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2333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4550069"/>
                  </a:ext>
                </a:extLst>
              </a:tr>
              <a:tr h="1347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 annual crop value (0.25ha)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11167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11167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11167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11167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11167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4781428"/>
                  </a:ext>
                </a:extLst>
              </a:tr>
              <a:tr h="1347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Net annual cash flow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-6375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9184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8834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8834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7209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8834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1518749"/>
                  </a:ext>
                </a:extLst>
              </a:tr>
              <a:tr h="1347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Discount factor for each year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0.8333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0.6944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0.5787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0.4823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0.4019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0503052"/>
                  </a:ext>
                </a:extLst>
              </a:tr>
              <a:tr h="1347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Discounted net cash flow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7653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6134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5112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3476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3550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129874"/>
                  </a:ext>
                </a:extLst>
              </a:tr>
              <a:tr h="1347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Decision parameters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1688282"/>
                  </a:ext>
                </a:extLst>
              </a:tr>
              <a:tr h="134742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NPV= 19551, discount rate of 20% based on Bank of Ghana current base rate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7233044"/>
                  </a:ext>
                </a:extLst>
              </a:tr>
              <a:tr h="134742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IRR= 139%, B/C Ratio = 3.1, Pay-back-Period= &lt; 1 year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28" marR="4232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29687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02671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519316417"/>
              </p:ext>
            </p:extLst>
          </p:nvPr>
        </p:nvGraphicFramePr>
        <p:xfrm>
          <a:off x="304800" y="1524000"/>
          <a:ext cx="3740785" cy="2806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492039307"/>
              </p:ext>
            </p:extLst>
          </p:nvPr>
        </p:nvGraphicFramePr>
        <p:xfrm>
          <a:off x="4267200" y="1523999"/>
          <a:ext cx="3816350" cy="2806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3471180341"/>
              </p:ext>
            </p:extLst>
          </p:nvPr>
        </p:nvGraphicFramePr>
        <p:xfrm>
          <a:off x="304800" y="4495800"/>
          <a:ext cx="3695700" cy="2266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609249564"/>
              </p:ext>
            </p:extLst>
          </p:nvPr>
        </p:nvGraphicFramePr>
        <p:xfrm>
          <a:off x="4000500" y="4538316"/>
          <a:ext cx="3911600" cy="2273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Rectangle 9"/>
          <p:cNvSpPr/>
          <p:nvPr/>
        </p:nvSpPr>
        <p:spPr>
          <a:xfrm>
            <a:off x="2667000" y="992581"/>
            <a:ext cx="647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Effects of increase in WFD units per unit area on the NPV and IRR (Onion production in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Zanlerigu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1485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3524036718"/>
              </p:ext>
            </p:extLst>
          </p:nvPr>
        </p:nvGraphicFramePr>
        <p:xfrm>
          <a:off x="0" y="1324665"/>
          <a:ext cx="4032885" cy="2952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284075659"/>
              </p:ext>
            </p:extLst>
          </p:nvPr>
        </p:nvGraphicFramePr>
        <p:xfrm>
          <a:off x="4042824" y="1431235"/>
          <a:ext cx="4033520" cy="2813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668253850"/>
              </p:ext>
            </p:extLst>
          </p:nvPr>
        </p:nvGraphicFramePr>
        <p:xfrm>
          <a:off x="13252" y="4267476"/>
          <a:ext cx="4032885" cy="2482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4288696989"/>
              </p:ext>
            </p:extLst>
          </p:nvPr>
        </p:nvGraphicFramePr>
        <p:xfrm>
          <a:off x="4046137" y="4317171"/>
          <a:ext cx="3924300" cy="2482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2881216" y="877237"/>
            <a:ext cx="62500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Effects of increase in WFD units per unit area on NPV and IRR (Pepper production in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Tukuru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Nyangua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611344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447800" y="3657600"/>
            <a:ext cx="5943600" cy="838200"/>
          </a:xfrm>
        </p:spPr>
        <p:txBody>
          <a:bodyPr>
            <a:noAutofit/>
          </a:bodyPr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2. Farmers’ views on WFD?</a:t>
            </a:r>
          </a:p>
        </p:txBody>
      </p:sp>
    </p:spTree>
    <p:extLst>
      <p:ext uri="{BB962C8B-B14F-4D97-AF65-F5344CB8AC3E}">
        <p14:creationId xmlns:p14="http://schemas.microsoft.com/office/powerpoint/2010/main" val="40353920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90600" y="1219200"/>
            <a:ext cx="7772400" cy="381000"/>
          </a:xfrm>
        </p:spPr>
        <p:txBody>
          <a:bodyPr>
            <a:normAutofit fontScale="47500" lnSpcReduction="20000"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Background information of respondents </a:t>
            </a:r>
          </a:p>
          <a:p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642753"/>
              </p:ext>
            </p:extLst>
          </p:nvPr>
        </p:nvGraphicFramePr>
        <p:xfrm>
          <a:off x="685800" y="1600200"/>
          <a:ext cx="6781799" cy="4552390"/>
        </p:xfrm>
        <a:graphic>
          <a:graphicData uri="http://schemas.openxmlformats.org/drawingml/2006/table">
            <a:tbl>
              <a:tblPr firstRow="1" firstCol="1" bandRow="1"/>
              <a:tblGrid>
                <a:gridCol w="2531031">
                  <a:extLst>
                    <a:ext uri="{9D8B030D-6E8A-4147-A177-3AD203B41FA5}">
                      <a16:colId xmlns:a16="http://schemas.microsoft.com/office/drawing/2014/main" val="2793949229"/>
                    </a:ext>
                  </a:extLst>
                </a:gridCol>
                <a:gridCol w="1457260">
                  <a:extLst>
                    <a:ext uri="{9D8B030D-6E8A-4147-A177-3AD203B41FA5}">
                      <a16:colId xmlns:a16="http://schemas.microsoft.com/office/drawing/2014/main" val="3662225831"/>
                    </a:ext>
                  </a:extLst>
                </a:gridCol>
                <a:gridCol w="1687353">
                  <a:extLst>
                    <a:ext uri="{9D8B030D-6E8A-4147-A177-3AD203B41FA5}">
                      <a16:colId xmlns:a16="http://schemas.microsoft.com/office/drawing/2014/main" val="3153629454"/>
                    </a:ext>
                  </a:extLst>
                </a:gridCol>
                <a:gridCol w="1106155">
                  <a:extLst>
                    <a:ext uri="{9D8B030D-6E8A-4147-A177-3AD203B41FA5}">
                      <a16:colId xmlns:a16="http://schemas.microsoft.com/office/drawing/2014/main" val="1306553533"/>
                    </a:ext>
                  </a:extLst>
                </a:gridCol>
              </a:tblGrid>
              <a:tr h="530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Characteristics of respondents 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Lead- farmers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Non-lead farmers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0346464"/>
                  </a:ext>
                </a:extLst>
              </a:tr>
              <a:tr h="1292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Sex (%)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397045"/>
                  </a:ext>
                </a:extLst>
              </a:tr>
              <a:tr h="1292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Male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53.8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91.7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72.0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7706388"/>
                  </a:ext>
                </a:extLst>
              </a:tr>
              <a:tr h="1292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Female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46.2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8.3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952838"/>
                  </a:ext>
                </a:extLst>
              </a:tr>
              <a:tr h="1292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Marital status (%)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7235794"/>
                  </a:ext>
                </a:extLst>
              </a:tr>
              <a:tr h="1292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Married 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73.1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79.2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76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057647"/>
                  </a:ext>
                </a:extLst>
              </a:tr>
              <a:tr h="1292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Single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7.7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16.7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12.0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230652"/>
                  </a:ext>
                </a:extLst>
              </a:tr>
              <a:tr h="1292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Divorced 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19.2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4.2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12.0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7763690"/>
                  </a:ext>
                </a:extLst>
              </a:tr>
              <a:tr h="1292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Education status (%)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8221541"/>
                  </a:ext>
                </a:extLst>
              </a:tr>
              <a:tr h="1292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Not schooled 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76.9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41.7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60.0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8644069"/>
                  </a:ext>
                </a:extLst>
              </a:tr>
              <a:tr h="1292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Primary 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7.7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16.7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12.0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1648799"/>
                  </a:ext>
                </a:extLst>
              </a:tr>
              <a:tr h="1292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Junior high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7.7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16.7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12.0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9138462"/>
                  </a:ext>
                </a:extLst>
              </a:tr>
              <a:tr h="1292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Secondary 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7.7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20.8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14.0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1273086"/>
                  </a:ext>
                </a:extLst>
              </a:tr>
              <a:tr h="1292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Tertiary 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4.2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2.0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2594864"/>
                  </a:ext>
                </a:extLst>
              </a:tr>
              <a:tr h="1292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Age (yrs)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3215669"/>
                  </a:ext>
                </a:extLst>
              </a:tr>
              <a:tr h="1292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Mean 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50.96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42.21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46.76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6264241"/>
                  </a:ext>
                </a:extLst>
              </a:tr>
              <a:tr h="1292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Minimum 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27.0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20.0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6937820"/>
                  </a:ext>
                </a:extLst>
              </a:tr>
              <a:tr h="1292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Maximum 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82.0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67.0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82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6901577"/>
                  </a:ext>
                </a:extLst>
              </a:tr>
              <a:tr h="1292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Household size 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9988493"/>
                  </a:ext>
                </a:extLst>
              </a:tr>
              <a:tr h="1292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Mean 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7.23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6.38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6.9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477422"/>
                  </a:ext>
                </a:extLst>
              </a:tr>
              <a:tr h="1292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Minimum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9352018"/>
                  </a:ext>
                </a:extLst>
              </a:tr>
              <a:tr h="1292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Maximum 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7382556"/>
                  </a:ext>
                </a:extLst>
              </a:tr>
              <a:tr h="1292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Sample size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 marL="45964" marR="4596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11433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02680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66800" y="1371600"/>
            <a:ext cx="43776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Farmers’ awareness and motivation on WFD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5206017"/>
              </p:ext>
            </p:extLst>
          </p:nvPr>
        </p:nvGraphicFramePr>
        <p:xfrm>
          <a:off x="457200" y="1828800"/>
          <a:ext cx="6934200" cy="3155823"/>
        </p:xfrm>
        <a:graphic>
          <a:graphicData uri="http://schemas.openxmlformats.org/drawingml/2006/table">
            <a:tbl>
              <a:tblPr firstRow="1" firstCol="1" bandRow="1"/>
              <a:tblGrid>
                <a:gridCol w="3675126">
                  <a:extLst>
                    <a:ext uri="{9D8B030D-6E8A-4147-A177-3AD203B41FA5}">
                      <a16:colId xmlns:a16="http://schemas.microsoft.com/office/drawing/2014/main" val="396317170"/>
                    </a:ext>
                  </a:extLst>
                </a:gridCol>
                <a:gridCol w="1178814">
                  <a:extLst>
                    <a:ext uri="{9D8B030D-6E8A-4147-A177-3AD203B41FA5}">
                      <a16:colId xmlns:a16="http://schemas.microsoft.com/office/drawing/2014/main" val="2408662665"/>
                    </a:ext>
                  </a:extLst>
                </a:gridCol>
                <a:gridCol w="1529377">
                  <a:extLst>
                    <a:ext uri="{9D8B030D-6E8A-4147-A177-3AD203B41FA5}">
                      <a16:colId xmlns:a16="http://schemas.microsoft.com/office/drawing/2014/main" val="2947335371"/>
                    </a:ext>
                  </a:extLst>
                </a:gridCol>
                <a:gridCol w="550883">
                  <a:extLst>
                    <a:ext uri="{9D8B030D-6E8A-4147-A177-3AD203B41FA5}">
                      <a16:colId xmlns:a16="http://schemas.microsoft.com/office/drawing/2014/main" val="41543361"/>
                    </a:ext>
                  </a:extLst>
                </a:gridCol>
              </a:tblGrid>
              <a:tr h="22799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Questions and responses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Lead-farmers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Non-lead farmers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3169480"/>
                  </a:ext>
                </a:extLst>
              </a:tr>
              <a:tr h="22799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Who/what was the source of information for the WFD?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3984611"/>
                  </a:ext>
                </a:extLst>
              </a:tr>
              <a:tr h="22799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    Project team (IWMI, UDS, Worldveg, IITA)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53.8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58.3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56.0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7956287"/>
                  </a:ext>
                </a:extLst>
              </a:tr>
              <a:tr h="22799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    Extension officers (MoFA)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46.2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24.0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4181700"/>
                  </a:ext>
                </a:extLst>
              </a:tr>
              <a:tr h="22799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    Lead-farmer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25.0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12.0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1383470"/>
                  </a:ext>
                </a:extLst>
              </a:tr>
              <a:tr h="22799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    Non-lead farmer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16.7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8.0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5864703"/>
                  </a:ext>
                </a:extLst>
              </a:tr>
              <a:tr h="22799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Why did you show interest for WFD trial/participation?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4303984"/>
                  </a:ext>
                </a:extLst>
              </a:tr>
              <a:tr h="22799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    To learn how WFD works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80.8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70.8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76.0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5845952"/>
                  </a:ext>
                </a:extLst>
              </a:tr>
              <a:tr h="22799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    To save water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8.3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6.0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3936046"/>
                  </a:ext>
                </a:extLst>
              </a:tr>
              <a:tr h="22799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    To help the project team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15.4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20.8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18.0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7182214"/>
                  </a:ext>
                </a:extLst>
              </a:tr>
              <a:tr h="22799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    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179" marR="621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5035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2540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6440909"/>
              </p:ext>
            </p:extLst>
          </p:nvPr>
        </p:nvGraphicFramePr>
        <p:xfrm>
          <a:off x="381000" y="1828800"/>
          <a:ext cx="7451925" cy="3540762"/>
        </p:xfrm>
        <a:graphic>
          <a:graphicData uri="http://schemas.openxmlformats.org/drawingml/2006/table">
            <a:tbl>
              <a:tblPr firstRow="1" firstCol="1" bandRow="1"/>
              <a:tblGrid>
                <a:gridCol w="3119065">
                  <a:extLst>
                    <a:ext uri="{9D8B030D-6E8A-4147-A177-3AD203B41FA5}">
                      <a16:colId xmlns:a16="http://schemas.microsoft.com/office/drawing/2014/main" val="395050249"/>
                    </a:ext>
                  </a:extLst>
                </a:gridCol>
                <a:gridCol w="1411005">
                  <a:extLst>
                    <a:ext uri="{9D8B030D-6E8A-4147-A177-3AD203B41FA5}">
                      <a16:colId xmlns:a16="http://schemas.microsoft.com/office/drawing/2014/main" val="3042691118"/>
                    </a:ext>
                  </a:extLst>
                </a:gridCol>
                <a:gridCol w="1856587">
                  <a:extLst>
                    <a:ext uri="{9D8B030D-6E8A-4147-A177-3AD203B41FA5}">
                      <a16:colId xmlns:a16="http://schemas.microsoft.com/office/drawing/2014/main" val="221219807"/>
                    </a:ext>
                  </a:extLst>
                </a:gridCol>
                <a:gridCol w="1065268">
                  <a:extLst>
                    <a:ext uri="{9D8B030D-6E8A-4147-A177-3AD203B41FA5}">
                      <a16:colId xmlns:a16="http://schemas.microsoft.com/office/drawing/2014/main" val="987147714"/>
                    </a:ext>
                  </a:extLst>
                </a:gridCol>
              </a:tblGrid>
              <a:tr h="185737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Questions and responses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Lead-farmer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Non-lead farmer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7854319"/>
                  </a:ext>
                </a:extLst>
              </a:tr>
              <a:tr h="185737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Does WFD have an advantage over farmers ‘practices?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297156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    Yes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73.1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45.8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60.0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6637804"/>
                  </a:ext>
                </a:extLst>
              </a:tr>
              <a:tr h="185737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    No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7.7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6.0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212449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    I don't know/not decide/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19.2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50.0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34.0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907221"/>
                  </a:ext>
                </a:extLst>
              </a:tr>
              <a:tr h="185737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What are the relative advantages?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117108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    Water saving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69.2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45.8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58.0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8718924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    Labour saving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26.9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8.3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18.0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0542995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    Fuel saving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50.0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12.5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32.0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4253564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    Yield increase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19.2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10.0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0656" marR="5065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1478962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981200" y="1182469"/>
            <a:ext cx="64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Relative advantage of WFD over farmers’ practices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4955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0656406"/>
              </p:ext>
            </p:extLst>
          </p:nvPr>
        </p:nvGraphicFramePr>
        <p:xfrm>
          <a:off x="381000" y="1447800"/>
          <a:ext cx="8610600" cy="537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>
                  <a:extLst>
                    <a:ext uri="{9D8B030D-6E8A-4147-A177-3AD203B41FA5}">
                      <a16:colId xmlns:a16="http://schemas.microsoft.com/office/drawing/2014/main" val="646009280"/>
                    </a:ext>
                  </a:extLst>
                </a:gridCol>
                <a:gridCol w="265747">
                  <a:extLst>
                    <a:ext uri="{9D8B030D-6E8A-4147-A177-3AD203B41FA5}">
                      <a16:colId xmlns:a16="http://schemas.microsoft.com/office/drawing/2014/main" val="1650091306"/>
                    </a:ext>
                  </a:extLst>
                </a:gridCol>
                <a:gridCol w="3067526">
                  <a:extLst>
                    <a:ext uri="{9D8B030D-6E8A-4147-A177-3AD203B41FA5}">
                      <a16:colId xmlns:a16="http://schemas.microsoft.com/office/drawing/2014/main" val="100015059"/>
                    </a:ext>
                  </a:extLst>
                </a:gridCol>
                <a:gridCol w="197327">
                  <a:extLst>
                    <a:ext uri="{9D8B030D-6E8A-4147-A177-3AD203B41FA5}">
                      <a16:colId xmlns:a16="http://schemas.microsoft.com/office/drawing/2014/main" val="456250825"/>
                    </a:ext>
                  </a:extLst>
                </a:gridCol>
                <a:gridCol w="2870200">
                  <a:extLst>
                    <a:ext uri="{9D8B030D-6E8A-4147-A177-3AD203B41FA5}">
                      <a16:colId xmlns:a16="http://schemas.microsoft.com/office/drawing/2014/main" val="1587143714"/>
                    </a:ext>
                  </a:extLst>
                </a:gridCol>
              </a:tblGrid>
              <a:tr h="438980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no:</a:t>
                      </a:r>
                      <a:r>
                        <a:rPr lang="en-US" sz="1200" baseline="0" dirty="0"/>
                        <a:t> 1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no:</a:t>
                      </a:r>
                      <a:r>
                        <a:rPr lang="en-US" sz="1200" baseline="0" dirty="0"/>
                        <a:t> </a:t>
                      </a:r>
                      <a:r>
                        <a:rPr lang="en-US" sz="1200" dirty="0"/>
                        <a:t>1.2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no: 1.2.2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229905"/>
                  </a:ext>
                </a:extLst>
              </a:tr>
              <a:tr h="438980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Sub-activity GH122-1801: Determining appropriate water scheduling methods for enhanced crop and water productivity in dry season vegetable production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60256"/>
                  </a:ext>
                </a:extLst>
              </a:tr>
              <a:tr h="541209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Upper East Region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96291"/>
                  </a:ext>
                </a:extLst>
              </a:tr>
              <a:tr h="541209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April 2017-May 2019 (2 years)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65395"/>
                  </a:ext>
                </a:extLst>
              </a:tr>
              <a:tr h="438980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 achieved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Dataset</a:t>
                      </a:r>
                      <a:r>
                        <a:rPr lang="en-US" sz="1200" baseline="0" dirty="0"/>
                        <a:t> on yield, irrigation water applied, fertilizer, </a:t>
                      </a:r>
                      <a:r>
                        <a:rPr lang="en-US" sz="1200" baseline="0" dirty="0" err="1"/>
                        <a:t>labour</a:t>
                      </a:r>
                      <a:r>
                        <a:rPr lang="en-US" sz="1200" baseline="0" dirty="0"/>
                        <a:t>, </a:t>
                      </a:r>
                      <a:r>
                        <a:rPr lang="en-US" sz="1200" baseline="0" dirty="0" err="1"/>
                        <a:t>etc</a:t>
                      </a:r>
                      <a:endParaRPr lang="en-US" sz="1200" baseline="0" dirty="0"/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200" dirty="0"/>
                        <a:t>Draft report on the effects of irrigation scheduling on crop yield and water productivity</a:t>
                      </a:r>
                      <a:r>
                        <a:rPr lang="en-US" sz="1200" baseline="0" dirty="0"/>
                        <a:t> </a:t>
                      </a:r>
                      <a:r>
                        <a:rPr lang="en-US" sz="1200" dirty="0"/>
                        <a:t>submitted 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Farmers</a:t>
                      </a:r>
                      <a:r>
                        <a:rPr lang="en-US" sz="1200" baseline="0" dirty="0"/>
                        <a:t> trained (n=50)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0269"/>
                  </a:ext>
                </a:extLst>
              </a:tr>
              <a:tr h="757692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Productivity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 (Yield of pepper, t/ha)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Economics (N and P applied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 (kg/ha), WP (Kg/m3)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Environment: N, P, K after harvest (kg/ha), pH (after harvest, total carbon (t/ha) after harvest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Human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</a:rPr>
                        <a:t>eg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. Nutrition): crude protein, Zn, Mg, Fe  (g/ha)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Social: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 Income by gender (GHS/ha)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_ _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33273"/>
                  </a:ext>
                </a:extLst>
              </a:tr>
              <a:tr h="749362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involved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Zenebe Adimassu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Richard</a:t>
                      </a:r>
                      <a:r>
                        <a:rPr lang="en-US" sz="1200" baseline="0" dirty="0"/>
                        <a:t> Appoh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baseline="0" dirty="0"/>
                        <a:t>Eric Nartey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771777"/>
                  </a:ext>
                </a:extLst>
              </a:tr>
              <a:tr h="7576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Farming systems research perspective (how this work links with other sub-activities)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200" dirty="0"/>
                        <a:t>The sub-activity</a:t>
                      </a:r>
                      <a:r>
                        <a:rPr lang="en-US" sz="1200" baseline="0" dirty="0"/>
                        <a:t> is </a:t>
                      </a:r>
                      <a:r>
                        <a:rPr lang="en-US" sz="1200" dirty="0"/>
                        <a:t>related to activities RT4-Gh-1 and RT4-Gh-2 in the 2016 research year work plans of Phase 1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71738"/>
                  </a:ext>
                </a:extLst>
              </a:tr>
            </a:tbl>
          </a:graphicData>
        </a:graphic>
      </p:graphicFrame>
      <p:pic>
        <p:nvPicPr>
          <p:cNvPr id="3" name="Picture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3774" y="5257800"/>
            <a:ext cx="1981200" cy="1371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76793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371600"/>
            <a:ext cx="7772400" cy="381000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Perceived risks associated with WFD </a:t>
            </a:r>
            <a:endParaRPr lang="en-US" sz="1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672789"/>
              </p:ext>
            </p:extLst>
          </p:nvPr>
        </p:nvGraphicFramePr>
        <p:xfrm>
          <a:off x="340360" y="1752601"/>
          <a:ext cx="8106134" cy="3515919"/>
        </p:xfrm>
        <a:graphic>
          <a:graphicData uri="http://schemas.openxmlformats.org/drawingml/2006/table">
            <a:tbl>
              <a:tblPr/>
              <a:tblGrid>
                <a:gridCol w="4592466">
                  <a:extLst>
                    <a:ext uri="{9D8B030D-6E8A-4147-A177-3AD203B41FA5}">
                      <a16:colId xmlns:a16="http://schemas.microsoft.com/office/drawing/2014/main" val="2169134305"/>
                    </a:ext>
                  </a:extLst>
                </a:gridCol>
                <a:gridCol w="1185577">
                  <a:extLst>
                    <a:ext uri="{9D8B030D-6E8A-4147-A177-3AD203B41FA5}">
                      <a16:colId xmlns:a16="http://schemas.microsoft.com/office/drawing/2014/main" val="191655713"/>
                    </a:ext>
                  </a:extLst>
                </a:gridCol>
                <a:gridCol w="1587106">
                  <a:extLst>
                    <a:ext uri="{9D8B030D-6E8A-4147-A177-3AD203B41FA5}">
                      <a16:colId xmlns:a16="http://schemas.microsoft.com/office/drawing/2014/main" val="2506800171"/>
                    </a:ext>
                  </a:extLst>
                </a:gridCol>
                <a:gridCol w="740985">
                  <a:extLst>
                    <a:ext uri="{9D8B030D-6E8A-4147-A177-3AD203B41FA5}">
                      <a16:colId xmlns:a16="http://schemas.microsoft.com/office/drawing/2014/main" val="3199969712"/>
                    </a:ext>
                  </a:extLst>
                </a:gridCol>
              </a:tblGrid>
              <a:tr h="43568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Questions and responses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Lead farmers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Non-lead farmers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678014"/>
                  </a:ext>
                </a:extLst>
              </a:tr>
              <a:tr h="337858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Is there any risk associated with WFD to use it in the field?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3319510"/>
                  </a:ext>
                </a:extLst>
              </a:tr>
              <a:tr h="267817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    Yes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7.7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8.3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8.0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6283790"/>
                  </a:ext>
                </a:extLst>
              </a:tr>
              <a:tr h="270904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    No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69.2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43.5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57.1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3627822"/>
                  </a:ext>
                </a:extLst>
              </a:tr>
              <a:tr h="29251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    I do not know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23.1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47.8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34.7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8712038"/>
                  </a:ext>
                </a:extLst>
              </a:tr>
              <a:tr h="33882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What are perceived risks associated with the use of the WFD?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2134716"/>
                  </a:ext>
                </a:extLst>
              </a:tr>
              <a:tr h="29251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    It may not work properly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8.3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8391064"/>
                  </a:ext>
                </a:extLst>
              </a:tr>
              <a:tr h="29251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    Strong wind may destroy it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2749941"/>
                  </a:ext>
                </a:extLst>
              </a:tr>
              <a:tr h="236084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    Animals may damage it if it is not fenced properly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4701745"/>
                  </a:ext>
                </a:extLst>
              </a:tr>
              <a:tr h="43568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26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587" marR="4958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08506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83695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447800"/>
            <a:ext cx="7772400" cy="45720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Easiness, compatibility and adoption of WFD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2630501"/>
              </p:ext>
            </p:extLst>
          </p:nvPr>
        </p:nvGraphicFramePr>
        <p:xfrm>
          <a:off x="685800" y="1938862"/>
          <a:ext cx="7543800" cy="4262126"/>
        </p:xfrm>
        <a:graphic>
          <a:graphicData uri="http://schemas.openxmlformats.org/drawingml/2006/table">
            <a:tbl>
              <a:tblPr firstRow="1" firstCol="1" bandRow="1"/>
              <a:tblGrid>
                <a:gridCol w="3178091">
                  <a:extLst>
                    <a:ext uri="{9D8B030D-6E8A-4147-A177-3AD203B41FA5}">
                      <a16:colId xmlns:a16="http://schemas.microsoft.com/office/drawing/2014/main" val="3869845502"/>
                    </a:ext>
                  </a:extLst>
                </a:gridCol>
                <a:gridCol w="1361318">
                  <a:extLst>
                    <a:ext uri="{9D8B030D-6E8A-4147-A177-3AD203B41FA5}">
                      <a16:colId xmlns:a16="http://schemas.microsoft.com/office/drawing/2014/main" val="416266174"/>
                    </a:ext>
                  </a:extLst>
                </a:gridCol>
                <a:gridCol w="1716795">
                  <a:extLst>
                    <a:ext uri="{9D8B030D-6E8A-4147-A177-3AD203B41FA5}">
                      <a16:colId xmlns:a16="http://schemas.microsoft.com/office/drawing/2014/main" val="809330819"/>
                    </a:ext>
                  </a:extLst>
                </a:gridCol>
                <a:gridCol w="1287596">
                  <a:extLst>
                    <a:ext uri="{9D8B030D-6E8A-4147-A177-3AD203B41FA5}">
                      <a16:colId xmlns:a16="http://schemas.microsoft.com/office/drawing/2014/main" val="768172072"/>
                    </a:ext>
                  </a:extLst>
                </a:gridCol>
              </a:tblGrid>
              <a:tr h="23956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Questions and responses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Lead farmers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Non-lead farmers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Total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7855680"/>
                  </a:ext>
                </a:extLst>
              </a:tr>
              <a:tr h="23956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How easy is to use WFD?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0141755"/>
                  </a:ext>
                </a:extLst>
              </a:tr>
              <a:tr h="23956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Very easy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50.0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8.3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3745473"/>
                  </a:ext>
                </a:extLst>
              </a:tr>
              <a:tr h="23956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Easy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19.2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33.3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26.0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7944959"/>
                  </a:ext>
                </a:extLst>
              </a:tr>
              <a:tr h="23956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Difficult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15.4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25.0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7810720"/>
                  </a:ext>
                </a:extLst>
              </a:tr>
              <a:tr h="23956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Very difficult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11.5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29.2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2421034"/>
                  </a:ext>
                </a:extLst>
              </a:tr>
              <a:tr h="23956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 don’t know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9460104"/>
                  </a:ext>
                </a:extLst>
              </a:tr>
              <a:tr h="215605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Is the WFD Compatibility to be used?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7941009"/>
                  </a:ext>
                </a:extLst>
              </a:tr>
              <a:tr h="23956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Highly compatible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38.5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12.5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26.0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8836303"/>
                  </a:ext>
                </a:extLst>
              </a:tr>
              <a:tr h="23956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compatible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34.6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30.0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6062325"/>
                  </a:ext>
                </a:extLst>
              </a:tr>
              <a:tr h="23956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slightly compatible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15.4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41.7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28.0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4796462"/>
                  </a:ext>
                </a:extLst>
              </a:tr>
              <a:tr h="23956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Not compatible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11.5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20.8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16.0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2585290"/>
                  </a:ext>
                </a:extLst>
              </a:tr>
              <a:tr h="23956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80260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7691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0656334"/>
              </p:ext>
            </p:extLst>
          </p:nvPr>
        </p:nvGraphicFramePr>
        <p:xfrm>
          <a:off x="228600" y="1447800"/>
          <a:ext cx="8153400" cy="2835599"/>
        </p:xfrm>
        <a:graphic>
          <a:graphicData uri="http://schemas.openxmlformats.org/drawingml/2006/table">
            <a:tbl>
              <a:tblPr firstRow="1" firstCol="1" bandRow="1"/>
              <a:tblGrid>
                <a:gridCol w="4874268">
                  <a:extLst>
                    <a:ext uri="{9D8B030D-6E8A-4147-A177-3AD203B41FA5}">
                      <a16:colId xmlns:a16="http://schemas.microsoft.com/office/drawing/2014/main" val="4110404800"/>
                    </a:ext>
                  </a:extLst>
                </a:gridCol>
                <a:gridCol w="1142407">
                  <a:extLst>
                    <a:ext uri="{9D8B030D-6E8A-4147-A177-3AD203B41FA5}">
                      <a16:colId xmlns:a16="http://schemas.microsoft.com/office/drawing/2014/main" val="952878177"/>
                    </a:ext>
                  </a:extLst>
                </a:gridCol>
                <a:gridCol w="1447050">
                  <a:extLst>
                    <a:ext uri="{9D8B030D-6E8A-4147-A177-3AD203B41FA5}">
                      <a16:colId xmlns:a16="http://schemas.microsoft.com/office/drawing/2014/main" val="1838523857"/>
                    </a:ext>
                  </a:extLst>
                </a:gridCol>
                <a:gridCol w="689675">
                  <a:extLst>
                    <a:ext uri="{9D8B030D-6E8A-4147-A177-3AD203B41FA5}">
                      <a16:colId xmlns:a16="http://schemas.microsoft.com/office/drawing/2014/main" val="887776037"/>
                    </a:ext>
                  </a:extLst>
                </a:gridCol>
              </a:tblGrid>
              <a:tr h="1381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Questions and responses </a:t>
                      </a: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Lead-farmers</a:t>
                      </a: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Non-lead farmers</a:t>
                      </a: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Total </a:t>
                      </a: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8922601"/>
                  </a:ext>
                </a:extLst>
              </a:tr>
              <a:tr h="1381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Would you interested to use the tool in the future?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3344560"/>
                  </a:ext>
                </a:extLst>
              </a:tr>
              <a:tr h="1381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Yes</a:t>
                      </a: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96.2</a:t>
                      </a: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95.0</a:t>
                      </a: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95.7</a:t>
                      </a: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3002270"/>
                  </a:ext>
                </a:extLst>
              </a:tr>
              <a:tr h="1381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No</a:t>
                      </a: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3.8</a:t>
                      </a: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5.0</a:t>
                      </a: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4.3</a:t>
                      </a: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061110"/>
                  </a:ext>
                </a:extLst>
              </a:tr>
              <a:tr h="1381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Are you willing to pay for the WFD?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7962853"/>
                  </a:ext>
                </a:extLst>
              </a:tr>
              <a:tr h="1381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Willing </a:t>
                      </a: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96.2</a:t>
                      </a: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75.0</a:t>
                      </a: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86.0</a:t>
                      </a: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3184022"/>
                  </a:ext>
                </a:extLst>
              </a:tr>
              <a:tr h="1381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Unwilling </a:t>
                      </a: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3.8</a:t>
                      </a: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25.0</a:t>
                      </a: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14.0</a:t>
                      </a: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979793"/>
                  </a:ext>
                </a:extLst>
              </a:tr>
              <a:tr h="138104"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If you are willing, what is the maximum amount you are willing to pay for a WFD?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3162511"/>
                  </a:ext>
                </a:extLst>
              </a:tr>
              <a:tr h="15192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1-10 GHS/WFD </a:t>
                      </a: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30.8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081" marR="580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58.3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081" marR="580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44.0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081" marR="580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802063"/>
                  </a:ext>
                </a:extLst>
              </a:tr>
              <a:tr h="15192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15-20 GHS/WFD</a:t>
                      </a: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23.1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081" marR="580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12.5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081" marR="580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18.0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081" marR="580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303608"/>
                  </a:ext>
                </a:extLst>
              </a:tr>
              <a:tr h="15192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30-40 GHS/WFD</a:t>
                      </a: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11.5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081" marR="580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081" marR="580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8.0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081" marR="580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1771050"/>
                  </a:ext>
                </a:extLst>
              </a:tr>
              <a:tr h="18822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50-100 GHS/WFD</a:t>
                      </a: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30.8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081" marR="580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081" marR="580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16.0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081" marR="5808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1779759"/>
                  </a:ext>
                </a:extLst>
              </a:tr>
              <a:tr h="18822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      N</a:t>
                      </a:r>
                    </a:p>
                  </a:txBody>
                  <a:tcPr marL="58081" marR="580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8081" marR="5808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58081" marR="5808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 marL="58081" marR="5808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45782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2644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8382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088035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D30C3052-B1F8-8E49-8FD3-2304F0BABB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828800" y="1059501"/>
            <a:ext cx="7543800" cy="568348"/>
          </a:xfrm>
        </p:spPr>
        <p:txBody>
          <a:bodyPr>
            <a:normAutofit fontScale="92500" lnSpcReduction="20000"/>
          </a:bodyPr>
          <a:lstStyle/>
          <a:p>
            <a:r>
              <a:rPr lang="en-US" sz="2000" b="1" dirty="0"/>
              <a:t>1.1. Effect of wetting front detector (WFD) on irrigation water </a:t>
            </a: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600" y="1524000"/>
            <a:ext cx="3759201" cy="3112917"/>
          </a:xfrm>
          <a:prstGeom prst="rect">
            <a:avLst/>
          </a:prstGeom>
          <a:noFill/>
        </p:spPr>
      </p:pic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D30C3052-B1F8-8E49-8FD3-2304F0BABBEE}"/>
              </a:ext>
            </a:extLst>
          </p:cNvPr>
          <p:cNvSpPr txBox="1">
            <a:spLocks/>
          </p:cNvSpPr>
          <p:nvPr/>
        </p:nvSpPr>
        <p:spPr>
          <a:xfrm>
            <a:off x="228600" y="4752225"/>
            <a:ext cx="8763000" cy="14961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Arial" pitchFamily="34" charset="0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571500">
              <a:buFont typeface="Wingdings" panose="05000000000000000000" pitchFamily="2" charset="2"/>
              <a:buChar char="v"/>
            </a:pPr>
            <a:r>
              <a:rPr lang="en-US" sz="1800" dirty="0"/>
              <a:t>As shown in the figure, 644, 679.6 and 771 mm irrigation water was applied to grow pepper using WFD, CWR and FP, respectively in year</a:t>
            </a:r>
          </a:p>
          <a:p>
            <a:pPr marL="685800" indent="-571500">
              <a:buFont typeface="Wingdings" panose="05000000000000000000" pitchFamily="2" charset="2"/>
              <a:buChar char="v"/>
            </a:pPr>
            <a:r>
              <a:rPr lang="en-US" sz="1800" dirty="0"/>
              <a:t>In year 2, 698, 747 and 810mm was applied using WFD, CWR and FP, respectively</a:t>
            </a:r>
          </a:p>
          <a:p>
            <a:pPr marL="685800" indent="-571500">
              <a:buFont typeface="Wingdings" panose="05000000000000000000" pitchFamily="2" charset="2"/>
              <a:buChar char="v"/>
            </a:pPr>
            <a:r>
              <a:rPr lang="en-US" sz="1800" dirty="0"/>
              <a:t>WFD saved 14-16% irrigation water compared with FP and  5-7% compared with CWR  	</a:t>
            </a:r>
          </a:p>
          <a:p>
            <a:pPr marL="685800" indent="-571500">
              <a:buFont typeface="Wingdings" panose="05000000000000000000" pitchFamily="2" charset="2"/>
              <a:buChar char="v"/>
            </a:pPr>
            <a:endParaRPr lang="en-US" sz="2000" dirty="0"/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236050174"/>
              </p:ext>
            </p:extLst>
          </p:nvPr>
        </p:nvGraphicFramePr>
        <p:xfrm>
          <a:off x="4241801" y="1922361"/>
          <a:ext cx="3759200" cy="27145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524000" y="1981200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Year 1</a:t>
            </a:r>
          </a:p>
        </p:txBody>
      </p:sp>
    </p:spTree>
    <p:extLst>
      <p:ext uri="{BB962C8B-B14F-4D97-AF65-F5344CB8AC3E}">
        <p14:creationId xmlns:p14="http://schemas.microsoft.com/office/powerpoint/2010/main" val="1625036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76400" y="880725"/>
            <a:ext cx="7467600" cy="530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sz="1900" b="1" dirty="0">
                <a:solidFill>
                  <a:srgbClr val="000000"/>
                </a:solidFill>
                <a:latin typeface="Calibri" panose="020F0502020204030204" pitchFamily="34" charset="0"/>
                <a:ea typeface="Yu Gothic Light" panose="020B0300000000000000" pitchFamily="34" charset="-128"/>
                <a:cs typeface="Times New Roman" panose="02020603050405020304" pitchFamily="18" charset="0"/>
              </a:rPr>
              <a:t>1.2. Effect of irrigation regimes and fertilizer treatments on pepper yield</a:t>
            </a:r>
            <a:endParaRPr lang="en-US" sz="1900" b="1" dirty="0">
              <a:solidFill>
                <a:srgbClr val="2E74B5"/>
              </a:solidFill>
              <a:latin typeface="Calibri Light" panose="020F0302020204030204" pitchFamily="34" charset="0"/>
              <a:ea typeface="Yu Gothic Light" panose="020B0300000000000000" pitchFamily="34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300250087"/>
              </p:ext>
            </p:extLst>
          </p:nvPr>
        </p:nvGraphicFramePr>
        <p:xfrm>
          <a:off x="508332" y="4135330"/>
          <a:ext cx="3276600" cy="2570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900131" y="4590413"/>
            <a:ext cx="2209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Yield of pepper was significantly  influenced by fertilizer treatment in both years 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866372"/>
              </p:ext>
            </p:extLst>
          </p:nvPr>
        </p:nvGraphicFramePr>
        <p:xfrm>
          <a:off x="3549208" y="1422231"/>
          <a:ext cx="3384992" cy="2660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6779097"/>
              </p:ext>
            </p:extLst>
          </p:nvPr>
        </p:nvGraphicFramePr>
        <p:xfrm>
          <a:off x="381000" y="1363195"/>
          <a:ext cx="3124200" cy="2719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553200" y="1707225"/>
            <a:ext cx="234103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Yield of pepper was not significantly affected by the irrigation regime in both years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1700646"/>
              </p:ext>
            </p:extLst>
          </p:nvPr>
        </p:nvGraphicFramePr>
        <p:xfrm>
          <a:off x="3802435" y="4093173"/>
          <a:ext cx="3124200" cy="2660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75199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3400" y="1447800"/>
            <a:ext cx="67056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  <a:ea typeface="Yu Gothic Light" panose="020B0300000000000000" pitchFamily="34" charset="-128"/>
                <a:cs typeface="Times New Roman" panose="02020603050405020304" pitchFamily="18" charset="0"/>
              </a:rPr>
              <a:t>1.2. Irrigation regimes x fertilizer treatments effects on pepper yield</a:t>
            </a:r>
            <a:endParaRPr lang="en-US" b="1" dirty="0">
              <a:solidFill>
                <a:srgbClr val="2E74B5"/>
              </a:solidFill>
              <a:latin typeface="Calibri Light" panose="020F0302020204030204" pitchFamily="34" charset="0"/>
              <a:ea typeface="Yu Gothic Light" panose="020B0300000000000000" pitchFamily="34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823107317"/>
              </p:ext>
            </p:extLst>
          </p:nvPr>
        </p:nvGraphicFramePr>
        <p:xfrm>
          <a:off x="381001" y="2209800"/>
          <a:ext cx="4038600" cy="2907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8586129"/>
              </p:ext>
            </p:extLst>
          </p:nvPr>
        </p:nvGraphicFramePr>
        <p:xfrm>
          <a:off x="4422914" y="2209800"/>
          <a:ext cx="3872947" cy="2852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/>
          <p:cNvSpPr/>
          <p:nvPr/>
        </p:nvSpPr>
        <p:spPr>
          <a:xfrm>
            <a:off x="381000" y="5316082"/>
            <a:ext cx="861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Yield of pepper was not significantly affected by the interaction of irrigation regime and fertilizer in both years </a:t>
            </a:r>
          </a:p>
        </p:txBody>
      </p:sp>
    </p:spTree>
    <p:extLst>
      <p:ext uri="{BB962C8B-B14F-4D97-AF65-F5344CB8AC3E}">
        <p14:creationId xmlns:p14="http://schemas.microsoft.com/office/powerpoint/2010/main" val="1110673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D30C3052-B1F8-8E49-8FD3-2304F0BABB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667000" y="1113147"/>
            <a:ext cx="6934200" cy="381000"/>
          </a:xfrm>
        </p:spPr>
        <p:txBody>
          <a:bodyPr>
            <a:normAutofit fontScale="77500" lnSpcReduction="20000"/>
          </a:bodyPr>
          <a:lstStyle/>
          <a:p>
            <a:r>
              <a:rPr lang="en-US" sz="1600" b="1" dirty="0"/>
              <a:t>1.3.  Effects of irrigation regimes and fertilizer treatments on water productivity  </a:t>
            </a:r>
          </a:p>
          <a:p>
            <a:endParaRPr lang="en-US" sz="1600" dirty="0">
              <a:latin typeface="+mn-lt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578536308"/>
              </p:ext>
            </p:extLst>
          </p:nvPr>
        </p:nvGraphicFramePr>
        <p:xfrm>
          <a:off x="-76200" y="4015339"/>
          <a:ext cx="3429000" cy="2855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9603436"/>
              </p:ext>
            </p:extLst>
          </p:nvPr>
        </p:nvGraphicFramePr>
        <p:xfrm>
          <a:off x="152400" y="1303647"/>
          <a:ext cx="2971800" cy="2655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1073613"/>
              </p:ext>
            </p:extLst>
          </p:nvPr>
        </p:nvGraphicFramePr>
        <p:xfrm>
          <a:off x="3657600" y="4015340"/>
          <a:ext cx="3649663" cy="2855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9018877"/>
              </p:ext>
            </p:extLst>
          </p:nvPr>
        </p:nvGraphicFramePr>
        <p:xfrm>
          <a:off x="2859087" y="1461051"/>
          <a:ext cx="3730625" cy="24251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553200" y="1707225"/>
            <a:ext cx="234103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WP of pepper was not significantly affected by the irrigation regime in both years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218570" y="4343400"/>
            <a:ext cx="193813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WP of pepper was significantly  influenced by fertilizer treatment in both years </a:t>
            </a:r>
          </a:p>
        </p:txBody>
      </p:sp>
    </p:spTree>
    <p:extLst>
      <p:ext uri="{BB962C8B-B14F-4D97-AF65-F5344CB8AC3E}">
        <p14:creationId xmlns:p14="http://schemas.microsoft.com/office/powerpoint/2010/main" val="1096758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807806732"/>
              </p:ext>
            </p:extLst>
          </p:nvPr>
        </p:nvGraphicFramePr>
        <p:xfrm>
          <a:off x="457200" y="1600200"/>
          <a:ext cx="41910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4198971"/>
              </p:ext>
            </p:extLst>
          </p:nvPr>
        </p:nvGraphicFramePr>
        <p:xfrm>
          <a:off x="4800600" y="1905000"/>
          <a:ext cx="3962400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/>
          <p:cNvSpPr/>
          <p:nvPr/>
        </p:nvSpPr>
        <p:spPr>
          <a:xfrm>
            <a:off x="609600" y="4876800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Water productivity (WP) was not significantly affected by the interaction of irrigation regime and fertilizer in both years </a:t>
            </a:r>
          </a:p>
        </p:txBody>
      </p:sp>
      <p:sp>
        <p:nvSpPr>
          <p:cNvPr id="7" name="Rectangle 6"/>
          <p:cNvSpPr/>
          <p:nvPr/>
        </p:nvSpPr>
        <p:spPr>
          <a:xfrm>
            <a:off x="2082800" y="952754"/>
            <a:ext cx="67056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  <a:ea typeface="Yu Gothic Light" panose="020B0300000000000000" pitchFamily="34" charset="-128"/>
                <a:cs typeface="Times New Roman" panose="02020603050405020304" pitchFamily="18" charset="0"/>
              </a:rPr>
              <a:t>1.3. Irrigation regimes x fertilizer treatments effects on WP</a:t>
            </a:r>
            <a:endParaRPr lang="en-US" b="1" dirty="0">
              <a:solidFill>
                <a:srgbClr val="2E74B5"/>
              </a:solidFill>
              <a:latin typeface="Calibri Light" panose="020F0302020204030204" pitchFamily="34" charset="0"/>
              <a:ea typeface="Yu Gothic Light" panose="020B0300000000000000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170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737411"/>
              </p:ext>
            </p:extLst>
          </p:nvPr>
        </p:nvGraphicFramePr>
        <p:xfrm>
          <a:off x="152400" y="1291378"/>
          <a:ext cx="8763000" cy="56922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0257">
                  <a:extLst>
                    <a:ext uri="{9D8B030D-6E8A-4147-A177-3AD203B41FA5}">
                      <a16:colId xmlns:a16="http://schemas.microsoft.com/office/drawing/2014/main" val="646009280"/>
                    </a:ext>
                  </a:extLst>
                </a:gridCol>
                <a:gridCol w="429106">
                  <a:extLst>
                    <a:ext uri="{9D8B030D-6E8A-4147-A177-3AD203B41FA5}">
                      <a16:colId xmlns:a16="http://schemas.microsoft.com/office/drawing/2014/main" val="1650091306"/>
                    </a:ext>
                  </a:extLst>
                </a:gridCol>
                <a:gridCol w="2867068">
                  <a:extLst>
                    <a:ext uri="{9D8B030D-6E8A-4147-A177-3AD203B41FA5}">
                      <a16:colId xmlns:a16="http://schemas.microsoft.com/office/drawing/2014/main" val="100015059"/>
                    </a:ext>
                  </a:extLst>
                </a:gridCol>
                <a:gridCol w="254750">
                  <a:extLst>
                    <a:ext uri="{9D8B030D-6E8A-4147-A177-3AD203B41FA5}">
                      <a16:colId xmlns:a16="http://schemas.microsoft.com/office/drawing/2014/main" val="1580945759"/>
                    </a:ext>
                  </a:extLst>
                </a:gridCol>
                <a:gridCol w="3121819">
                  <a:extLst>
                    <a:ext uri="{9D8B030D-6E8A-4147-A177-3AD203B41FA5}">
                      <a16:colId xmlns:a16="http://schemas.microsoft.com/office/drawing/2014/main" val="456250825"/>
                    </a:ext>
                  </a:extLst>
                </a:gridCol>
              </a:tblGrid>
              <a:tr h="415240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no:</a:t>
                      </a:r>
                      <a:r>
                        <a:rPr lang="en-US" sz="1200" baseline="0" dirty="0"/>
                        <a:t> 1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Output no:</a:t>
                      </a:r>
                      <a:r>
                        <a:rPr lang="en-US" sz="1200" baseline="0" dirty="0"/>
                        <a:t> </a:t>
                      </a:r>
                      <a:r>
                        <a:rPr lang="en-US" sz="1200" dirty="0"/>
                        <a:t>1.2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Activity no: 1.2.2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229905"/>
                  </a:ext>
                </a:extLst>
              </a:tr>
              <a:tr h="605465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0033CC"/>
                          </a:solidFill>
                        </a:rPr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33CC"/>
                          </a:solidFill>
                        </a:rPr>
                        <a:t>Sub-activity GH122-1802: Assess economic feasibility and farmers’ views on wetting front detector (WFD) irrigation scheduling</a:t>
                      </a:r>
                      <a:r>
                        <a:rPr lang="en-US" sz="1200" baseline="0" dirty="0">
                          <a:solidFill>
                            <a:srgbClr val="0033CC"/>
                          </a:solidFill>
                        </a:rPr>
                        <a:t> dry season production system in three communities, </a:t>
                      </a:r>
                      <a:r>
                        <a:rPr lang="en-US" sz="1200" baseline="0" dirty="0" err="1">
                          <a:solidFill>
                            <a:srgbClr val="0033CC"/>
                          </a:solidFill>
                        </a:rPr>
                        <a:t>Upepr</a:t>
                      </a:r>
                      <a:r>
                        <a:rPr lang="en-US" sz="1200" baseline="0" dirty="0">
                          <a:solidFill>
                            <a:srgbClr val="0033CC"/>
                          </a:solidFill>
                        </a:rPr>
                        <a:t> East Region of Ghana</a:t>
                      </a:r>
                      <a:endParaRPr lang="en-US" sz="1200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60256"/>
                  </a:ext>
                </a:extLst>
              </a:tr>
              <a:tr h="511941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0033CC"/>
                          </a:solidFill>
                        </a:rPr>
                        <a:t>Location/sites </a:t>
                      </a:r>
                    </a:p>
                    <a:p>
                      <a:r>
                        <a:rPr lang="en-US" sz="1200" b="1" dirty="0">
                          <a:solidFill>
                            <a:srgbClr val="0033CC"/>
                          </a:solidFill>
                        </a:rPr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33CC"/>
                          </a:solidFill>
                        </a:rPr>
                        <a:t>Upper East Region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96291"/>
                  </a:ext>
                </a:extLst>
              </a:tr>
              <a:tr h="511941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0033CC"/>
                          </a:solidFill>
                        </a:rPr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33CC"/>
                          </a:solidFill>
                        </a:rPr>
                        <a:t>September 2018-May 2019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65395"/>
                  </a:ext>
                </a:extLst>
              </a:tr>
              <a:tr h="605465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0033CC"/>
                          </a:solidFill>
                        </a:rPr>
                        <a:t>Deliverables achieved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>
                          <a:solidFill>
                            <a:srgbClr val="0033CC"/>
                          </a:solidFill>
                        </a:rPr>
                        <a:t>Dataset</a:t>
                      </a:r>
                      <a:r>
                        <a:rPr lang="en-US" sz="1200" baseline="0" dirty="0">
                          <a:solidFill>
                            <a:srgbClr val="0033CC"/>
                          </a:solidFill>
                        </a:rPr>
                        <a:t> on yield, input usage, input and output prices, farmers’ perceptions, 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baseline="0" dirty="0">
                          <a:solidFill>
                            <a:srgbClr val="0033CC"/>
                          </a:solidFill>
                        </a:rPr>
                        <a:t>50 interviewed 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33CC"/>
                          </a:solidFill>
                        </a:rPr>
                        <a:t>Report</a:t>
                      </a:r>
                      <a:r>
                        <a:rPr lang="en-US" sz="1200" baseline="0" dirty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en-US" sz="1200" dirty="0">
                          <a:solidFill>
                            <a:srgbClr val="0033CC"/>
                          </a:solidFill>
                        </a:rPr>
                        <a:t>on economic feasibility and acceptability of WFD as irrigation scheduling tool</a:t>
                      </a:r>
                      <a:r>
                        <a:rPr lang="en-US" sz="1200" baseline="0" dirty="0">
                          <a:solidFill>
                            <a:srgbClr val="0033CC"/>
                          </a:solidFill>
                        </a:rPr>
                        <a:t> to be published in </a:t>
                      </a:r>
                      <a:r>
                        <a:rPr lang="en-US" sz="1200" baseline="0" dirty="0" err="1">
                          <a:solidFill>
                            <a:srgbClr val="0033CC"/>
                          </a:solidFill>
                        </a:rPr>
                        <a:t>CGSpace</a:t>
                      </a:r>
                      <a:endParaRPr lang="en-US" sz="1200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0269"/>
                  </a:ext>
                </a:extLst>
              </a:tr>
              <a:tr h="778455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Productivity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 (yield, t/ha)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Economics: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CBA,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Labour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_ _ _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33273"/>
                  </a:ext>
                </a:extLst>
              </a:tr>
              <a:tr h="1124435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involved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Bedru Balana 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Zenebe Adimassu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baseline="0" dirty="0"/>
                        <a:t>Eric Nartey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771777"/>
                  </a:ext>
                </a:extLst>
              </a:tr>
              <a:tr h="7784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Farming systems research perspective (how this work links with other sub-activities)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The sub-activity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 is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related to activities GH122-1701 in 2017 and GH122-1801 in 2018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71738"/>
                  </a:ext>
                </a:extLst>
              </a:tr>
            </a:tbl>
          </a:graphicData>
        </a:graphic>
      </p:graphicFrame>
      <p:pic>
        <p:nvPicPr>
          <p:cNvPr id="3" name="Picture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7450" y="4768850"/>
            <a:ext cx="2667000" cy="2057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32290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2.1. Economic feasibility of WFD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2155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3E26CE0-AB66-4F91-BD00-58CA3546E3E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9f5e9607-a28b-487e-b093-da60e75ee109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1596</TotalTime>
  <Words>2623</Words>
  <Application>Microsoft Macintosh PowerPoint</Application>
  <PresentationFormat>On-screen Show (4:3)</PresentationFormat>
  <Paragraphs>910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Calibri</vt:lpstr>
      <vt:lpstr>Calibri Light</vt:lpstr>
      <vt:lpstr>Gill Sans</vt:lpstr>
      <vt:lpstr>Times New Roman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Jonathan Odhong', IITA</cp:lastModifiedBy>
  <cp:revision>190</cp:revision>
  <cp:lastPrinted>2011-10-06T11:45:23Z</cp:lastPrinted>
  <dcterms:created xsi:type="dcterms:W3CDTF">2018-05-19T10:21:56Z</dcterms:created>
  <dcterms:modified xsi:type="dcterms:W3CDTF">2019-06-02T06:43:59Z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